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4"/>
  </p:sldMasterIdLst>
  <p:notesMasterIdLst>
    <p:notesMasterId r:id="rId22"/>
  </p:notesMasterIdLst>
  <p:sldIdLst>
    <p:sldId id="256" r:id="rId5"/>
    <p:sldId id="257" r:id="rId6"/>
    <p:sldId id="258" r:id="rId7"/>
    <p:sldId id="259" r:id="rId8"/>
    <p:sldId id="260" r:id="rId9"/>
    <p:sldId id="261" r:id="rId10"/>
    <p:sldId id="262" r:id="rId11"/>
    <p:sldId id="263" r:id="rId12"/>
    <p:sldId id="270" r:id="rId13"/>
    <p:sldId id="272" r:id="rId14"/>
    <p:sldId id="273" r:id="rId15"/>
    <p:sldId id="269" r:id="rId16"/>
    <p:sldId id="271" r:id="rId17"/>
    <p:sldId id="264" r:id="rId18"/>
    <p:sldId id="265" r:id="rId19"/>
    <p:sldId id="266" r:id="rId20"/>
    <p:sldId id="267" r:id="rId21"/>
  </p:sldIdLst>
  <p:sldSz cx="9144000" cy="5143500" type="screen16x9"/>
  <p:notesSz cx="6858000" cy="9144000"/>
  <p:embeddedFontLst>
    <p:embeddedFont>
      <p:font typeface="Century Gothic" panose="020B0502020202020204" pitchFamily="34" charset="0"/>
      <p:regular r:id="rId23"/>
      <p:bold r:id="rId24"/>
      <p:italic r:id="rId25"/>
      <p:boldItalic r:id="rId26"/>
    </p:embeddedFont>
    <p:embeddedFont>
      <p:font typeface="Overlock" panose="020B0604020202020204" charset="0"/>
      <p:regular r:id="rId27"/>
      <p:bold r:id="rId28"/>
      <p:italic r:id="rId29"/>
      <p:boldItalic r:id="rId30"/>
    </p:embeddedFont>
    <p:embeddedFont>
      <p:font typeface="Wingdings 3" panose="05040102010807070707" pitchFamily="18" charset="2"/>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ABBC4-5F34-747F-CECC-B123A75BBF67}" v="28" dt="2022-08-06T00:11:03.818"/>
    <p1510:client id="{A44D909A-CF79-DB5D-8FBB-8A488E15F8FC}" v="1834" dt="2021-08-05T15:51:04.923"/>
    <p1510:client id="{BE245D27-F5D8-D48E-DBDF-CED424BE3A98}" v="355" dt="2021-08-05T14:46:21.476"/>
    <p1510:client id="{D081798D-9ACF-4684-C27C-4106602609C8}" v="39" dt="2021-08-05T14:37:23.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273e28aa7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9273e28aa7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9273e28aa7_0_20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9273e28aa7_0_2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9273e28aa7_0_2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9273e28aa7_0_2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9273e28aa7_0_20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g9273e28aa7_0_2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273e28aa7_0_10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9273e28aa7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273e28aa7_0_1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9273e28aa7_0_1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9273e28aa7_0_12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g9273e28aa7_0_1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273e28aa7_0_1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g9273e28aa7_0_1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273e28aa7_0_1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9273e28aa7_0_1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273e28aa7_0_20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g9273e28aa7_0_2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273e28aa7_0_1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9273e28aa7_0_1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273e28aa7_0_17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g9273e28aa7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12800"/>
            </a:lvl1pPr>
          </a:lstStyle>
          <a:p>
            <a:r>
              <a:rPr lang="en-US"/>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5107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4267" b="0"/>
            </a:lvl1pPr>
          </a:lstStyle>
          <a:p>
            <a:r>
              <a:rPr lang="en-US"/>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60065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8533"/>
            </a:lvl1pPr>
          </a:lstStyle>
          <a:p>
            <a:r>
              <a:rPr lang="en-US"/>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3200"/>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8010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8533"/>
            </a:lvl1pPr>
          </a:lstStyle>
          <a:p>
            <a:r>
              <a:rPr lang="en-US"/>
              <a:t>Click to edit Master title style</a:t>
            </a:r>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2489" b="0" i="0" kern="1200" cap="small" dirty="0">
                <a:solidFill>
                  <a:schemeClr val="bg2">
                    <a:lumMod val="40000"/>
                    <a:lumOff val="60000"/>
                  </a:schemeClr>
                </a:solidFill>
                <a:latin typeface="+mj-lt"/>
                <a:ea typeface="+mj-ea"/>
                <a:cs typeface="+mj-cs"/>
              </a:defRPr>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3200"/>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673721" y="728440"/>
            <a:ext cx="601434" cy="343004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21689"/>
              <a:t>“</a:t>
            </a:r>
          </a:p>
        </p:txBody>
      </p:sp>
      <p:sp>
        <p:nvSpPr>
          <p:cNvPr id="15" name="TextBox 14"/>
          <p:cNvSpPr txBox="1"/>
          <p:nvPr/>
        </p:nvSpPr>
        <p:spPr>
          <a:xfrm>
            <a:off x="6997868" y="1960340"/>
            <a:ext cx="601434" cy="3430042"/>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21689"/>
              <a:t>”</a:t>
            </a:r>
          </a:p>
        </p:txBody>
      </p:sp>
    </p:spTree>
    <p:extLst>
      <p:ext uri="{BB962C8B-B14F-4D97-AF65-F5344CB8AC3E}">
        <p14:creationId xmlns:p14="http://schemas.microsoft.com/office/powerpoint/2010/main" val="388185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7111" b="0" cap="none"/>
            </a:lvl1pPr>
          </a:lstStyle>
          <a:p>
            <a:r>
              <a:rPr lang="en-US"/>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3556" cap="none">
                <a:solidFill>
                  <a:schemeClr val="bg2">
                    <a:lumMod val="40000"/>
                    <a:lumOff val="6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17972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467"/>
            </a:lvl1pPr>
          </a:lstStyle>
          <a:p>
            <a:r>
              <a:rPr lang="en-US"/>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6327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467"/>
            </a:lvl1pPr>
          </a:lstStyle>
          <a:p>
            <a:r>
              <a:rPr lang="en-US"/>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92409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1584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8180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5775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7111" b="0" cap="none"/>
            </a:lvl1pPr>
          </a:lstStyle>
          <a:p>
            <a:r>
              <a:rPr lang="en-US"/>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3556" cap="all">
                <a:solidFill>
                  <a:schemeClr val="bg2">
                    <a:lumMod val="40000"/>
                    <a:lumOff val="60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3668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3239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4267" b="0">
                <a:solidFill>
                  <a:schemeClr val="bg2">
                    <a:lumMod val="40000"/>
                    <a:lumOff val="60000"/>
                  </a:schemeClr>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3200"/>
            </a:lvl1pPr>
            <a:lvl2pPr>
              <a:defRPr sz="2844"/>
            </a:lvl2pPr>
            <a:lvl3pPr>
              <a:defRPr sz="248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7674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34537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9398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4267" b="0"/>
            </a:lvl1pPr>
          </a:lstStyle>
          <a:p>
            <a:r>
              <a:rPr lang="en-US"/>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3556"/>
            </a:lvl1pPr>
            <a:lvl2pPr>
              <a:defRPr sz="3200"/>
            </a:lvl2pPr>
            <a:lvl3pPr>
              <a:defRPr sz="2844"/>
            </a:lvl3pPr>
            <a:lvl4pPr>
              <a:defRPr sz="2489"/>
            </a:lvl4pPr>
            <a:lvl5pPr>
              <a:defRPr sz="2489"/>
            </a:lvl5pPr>
            <a:lvl6pPr>
              <a:defRPr sz="2489"/>
            </a:lvl6pPr>
            <a:lvl7pPr>
              <a:defRPr sz="2489"/>
            </a:lvl7pPr>
            <a:lvl8pPr>
              <a:defRPr sz="2489"/>
            </a:lvl8pPr>
            <a:lvl9pPr>
              <a:defRPr sz="24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215" y="2346961"/>
            <a:ext cx="2550797" cy="2171699"/>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37050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6400" b="0"/>
            </a:lvl1pPr>
          </a:lstStyle>
          <a:p>
            <a:r>
              <a:rPr lang="en-US"/>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7767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1956" b="0" i="0">
                <a:solidFill>
                  <a:schemeClr val="tx1">
                    <a:tint val="75000"/>
                    <a:alpha val="60000"/>
                  </a:schemeClr>
                </a:solidFill>
              </a:defRPr>
            </a:lvl1pPr>
          </a:lstStyle>
          <a:p>
            <a:fld id="{4AAD347D-5ACD-4C99-B74B-A9C85AD731AF}" type="datetimeFigureOut">
              <a:rPr lang="en-US" dirty="0"/>
              <a:t>8/5/2022</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1956"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4978"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95588682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allexamtips.com/2015/01/niacl-assistant-exam-january-17-2014-gk-computer-questions/" TargetMode="External"/><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vvasrealize.com/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explorelearning.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p:nvPr/>
        </p:nvSpPr>
        <p:spPr>
          <a:xfrm>
            <a:off x="3581400" y="1143000"/>
            <a:ext cx="5181600" cy="1542900"/>
          </a:xfrm>
          <a:prstGeom prst="ellipse">
            <a:avLst/>
          </a:prstGeom>
          <a:solidFill>
            <a:schemeClr val="accent1"/>
          </a:solidFill>
          <a:ln w="12700" cap="flat" cmpd="sng">
            <a:solidFill>
              <a:srgbClr val="0098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96" name="Google Shape;196;p32"/>
          <p:cNvSpPr txBox="1">
            <a:spLocks noGrp="1"/>
          </p:cNvSpPr>
          <p:nvPr>
            <p:ph type="ctrTitle"/>
          </p:nvPr>
        </p:nvSpPr>
        <p:spPr>
          <a:xfrm>
            <a:off x="3657600" y="1143000"/>
            <a:ext cx="5105400" cy="15429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0000"/>
              </a:buClr>
              <a:buFont typeface="Overlock"/>
              <a:buNone/>
            </a:pPr>
            <a:r>
              <a:rPr lang="en" sz="4800" b="0" i="0" u="none" strike="noStrike" cap="none">
                <a:solidFill>
                  <a:srgbClr val="000000"/>
                </a:solidFill>
                <a:latin typeface="Overlock"/>
                <a:ea typeface="Overlock"/>
                <a:cs typeface="Overlock"/>
                <a:sym typeface="Overlock"/>
              </a:rPr>
              <a:t>WELCOME TO </a:t>
            </a:r>
            <a:br>
              <a:rPr lang="en" sz="4800" b="0" i="0" u="none" strike="noStrike" cap="none">
                <a:solidFill>
                  <a:srgbClr val="000000"/>
                </a:solidFill>
                <a:latin typeface="Overlock"/>
                <a:ea typeface="Overlock"/>
                <a:cs typeface="Overlock"/>
                <a:sym typeface="Overlock"/>
              </a:rPr>
            </a:br>
            <a:r>
              <a:rPr lang="en" sz="4800" b="0" i="0" u="none" strike="noStrike" cap="none">
                <a:solidFill>
                  <a:srgbClr val="000000"/>
                </a:solidFill>
                <a:latin typeface="Overlock"/>
                <a:ea typeface="Overlock"/>
                <a:cs typeface="Overlock"/>
                <a:sym typeface="Overlock"/>
              </a:rPr>
              <a:t>OPEN HOUSE</a:t>
            </a:r>
            <a:endParaRPr sz="4800" b="0" i="0" u="none" strike="noStrike" cap="none">
              <a:solidFill>
                <a:srgbClr val="000000"/>
              </a:solidFill>
              <a:latin typeface="Overlock"/>
              <a:ea typeface="Overlock"/>
              <a:cs typeface="Overlock"/>
              <a:sym typeface="Overlock"/>
            </a:endParaRPr>
          </a:p>
        </p:txBody>
      </p:sp>
      <p:sp>
        <p:nvSpPr>
          <p:cNvPr id="197" name="Google Shape;197;p32"/>
          <p:cNvSpPr txBox="1">
            <a:spLocks noGrp="1"/>
          </p:cNvSpPr>
          <p:nvPr>
            <p:ph type="subTitle" idx="1"/>
          </p:nvPr>
        </p:nvSpPr>
        <p:spPr>
          <a:xfrm>
            <a:off x="534575" y="3229050"/>
            <a:ext cx="5484900" cy="15429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lt1"/>
              </a:buClr>
              <a:buFont typeface="Arial"/>
              <a:buNone/>
            </a:pPr>
            <a:r>
              <a:rPr lang="en" sz="3200" b="0" i="0" u="none" strike="noStrike" cap="none" dirty="0">
                <a:solidFill>
                  <a:schemeClr val="lt1"/>
                </a:solidFill>
                <a:latin typeface="Overlock"/>
                <a:ea typeface="Overlock"/>
                <a:cs typeface="Overlock"/>
                <a:sym typeface="Overlock"/>
              </a:rPr>
              <a:t>Mrs. Johnson</a:t>
            </a:r>
            <a:endParaRPr dirty="0">
              <a:solidFill>
                <a:schemeClr val="lt1"/>
              </a:solidFill>
            </a:endParaRPr>
          </a:p>
          <a:p>
            <a:pPr marL="0" marR="0" lvl="0" indent="0" algn="ctr" rtl="0">
              <a:lnSpc>
                <a:spcPct val="80000"/>
              </a:lnSpc>
              <a:spcBef>
                <a:spcPts val="1000"/>
              </a:spcBef>
              <a:spcAft>
                <a:spcPts val="0"/>
              </a:spcAft>
              <a:buClr>
                <a:schemeClr val="lt1"/>
              </a:buClr>
              <a:buFont typeface="Arial"/>
              <a:buNone/>
            </a:pPr>
            <a:r>
              <a:rPr lang="en" sz="3200" b="0" i="0" u="none" strike="noStrike" cap="none" dirty="0">
                <a:solidFill>
                  <a:schemeClr val="lt1"/>
                </a:solidFill>
                <a:latin typeface="Overlock"/>
                <a:ea typeface="Overlock"/>
                <a:cs typeface="Overlock"/>
                <a:sym typeface="Overlock"/>
              </a:rPr>
              <a:t>ajohnson@mtctampa.org</a:t>
            </a:r>
            <a:endParaRPr sz="3200" b="0" i="0" u="none" strike="noStrike" cap="none" dirty="0">
              <a:solidFill>
                <a:schemeClr val="lt1"/>
              </a:solidFill>
              <a:latin typeface="Overlock"/>
              <a:ea typeface="Overlock"/>
              <a:cs typeface="Overlock"/>
              <a:sym typeface="Overlock"/>
            </a:endParaRPr>
          </a:p>
          <a:p>
            <a:pPr marL="0" marR="0" lvl="0" indent="0" algn="ctr" rtl="0">
              <a:lnSpc>
                <a:spcPct val="80000"/>
              </a:lnSpc>
              <a:spcBef>
                <a:spcPts val="1000"/>
              </a:spcBef>
              <a:spcAft>
                <a:spcPts val="0"/>
              </a:spcAft>
              <a:buClr>
                <a:schemeClr val="lt1"/>
              </a:buClr>
              <a:buFont typeface="Arial"/>
              <a:buNone/>
            </a:pPr>
            <a:r>
              <a:rPr lang="en" sz="3200" b="0" i="0" u="none" strike="noStrike" cap="none" dirty="0">
                <a:solidFill>
                  <a:schemeClr val="lt1"/>
                </a:solidFill>
                <a:latin typeface="Overlock"/>
                <a:ea typeface="Overlock"/>
                <a:cs typeface="Overlock"/>
                <a:sym typeface="Overlock"/>
              </a:rPr>
              <a:t>Science</a:t>
            </a:r>
            <a:endParaRPr sz="3200" b="0" i="0" u="none" strike="noStrike" cap="none" dirty="0">
              <a:solidFill>
                <a:schemeClr val="lt1"/>
              </a:solidFill>
              <a:latin typeface="Overlock"/>
              <a:ea typeface="Overlock"/>
              <a:cs typeface="Overlock"/>
              <a:sym typeface="Overlock"/>
            </a:endParaRPr>
          </a:p>
          <a:p>
            <a:pPr marL="0" marR="0" lvl="0" indent="0" algn="ctr" rtl="0">
              <a:lnSpc>
                <a:spcPct val="80000"/>
              </a:lnSpc>
              <a:spcBef>
                <a:spcPts val="1000"/>
              </a:spcBef>
              <a:spcAft>
                <a:spcPts val="0"/>
              </a:spcAft>
              <a:buClr>
                <a:schemeClr val="lt1"/>
              </a:buClr>
              <a:buFont typeface="Arial"/>
              <a:buNone/>
            </a:pPr>
            <a:r>
              <a:rPr lang="en" sz="3200" dirty="0">
                <a:latin typeface="Overlock"/>
                <a:sym typeface="Overlock"/>
              </a:rPr>
              <a:t>2022-2023</a:t>
            </a:r>
            <a:endParaRPr dirty="0"/>
          </a:p>
          <a:p>
            <a:pPr marL="0" marR="0" lvl="0" indent="0" algn="ctr" rtl="0">
              <a:lnSpc>
                <a:spcPct val="80000"/>
              </a:lnSpc>
              <a:spcBef>
                <a:spcPts val="1000"/>
              </a:spcBef>
              <a:spcAft>
                <a:spcPts val="0"/>
              </a:spcAft>
              <a:buClr>
                <a:schemeClr val="lt1"/>
              </a:buClr>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ctr" rtl="0">
              <a:lnSpc>
                <a:spcPct val="80000"/>
              </a:lnSpc>
              <a:spcBef>
                <a:spcPts val="1000"/>
              </a:spcBef>
              <a:spcAft>
                <a:spcPts val="0"/>
              </a:spcAft>
              <a:buClr>
                <a:schemeClr val="lt1"/>
              </a:buClr>
              <a:buFont typeface="Arial"/>
              <a:buNone/>
            </a:pPr>
            <a:endParaRPr sz="2000" b="0" i="0" u="none" strike="noStrike" cap="none" dirty="0">
              <a:solidFill>
                <a:schemeClr val="lt1"/>
              </a:solidFill>
              <a:latin typeface="Century Gothic"/>
              <a:ea typeface="Century Gothic"/>
              <a:cs typeface="Century Gothic"/>
              <a:sym typeface="Century Gothic"/>
            </a:endParaRPr>
          </a:p>
          <a:p>
            <a:pPr marL="0" marR="0" lvl="0" indent="0" algn="ctr" rtl="0">
              <a:lnSpc>
                <a:spcPct val="80000"/>
              </a:lnSpc>
              <a:spcBef>
                <a:spcPts val="1000"/>
              </a:spcBef>
              <a:spcAft>
                <a:spcPts val="0"/>
              </a:spcAft>
              <a:buClr>
                <a:schemeClr val="lt1"/>
              </a:buClr>
              <a:buFont typeface="Arial"/>
              <a:buNone/>
            </a:pPr>
            <a:endParaRPr sz="2000" b="0" i="0" u="none" strike="noStrike" cap="none" dirty="0">
              <a:solidFill>
                <a:schemeClr val="lt1"/>
              </a:solidFill>
              <a:latin typeface="Century Gothic"/>
              <a:ea typeface="Century Gothic"/>
              <a:cs typeface="Century Gothic"/>
              <a:sym typeface="Century Gothic"/>
            </a:endParaRPr>
          </a:p>
        </p:txBody>
      </p:sp>
      <p:sp>
        <p:nvSpPr>
          <p:cNvPr id="198" name="Google Shape;198;p32"/>
          <p:cNvSpPr txBox="1"/>
          <p:nvPr/>
        </p:nvSpPr>
        <p:spPr>
          <a:xfrm>
            <a:off x="6400800" y="4400550"/>
            <a:ext cx="2590800" cy="48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solidFill>
                  <a:schemeClr val="lt1"/>
                </a:solidFill>
                <a:latin typeface="Overlock"/>
                <a:ea typeface="Overlock"/>
                <a:cs typeface="Overlock"/>
                <a:sym typeface="Overlock"/>
              </a:rPr>
              <a:t>Mother Teresa of Calcutta Catholic School</a:t>
            </a:r>
            <a:endParaRPr sz="1800">
              <a:solidFill>
                <a:schemeClr val="lt1"/>
              </a:solidFill>
              <a:latin typeface="Overlock"/>
              <a:ea typeface="Overlock"/>
              <a:cs typeface="Overlock"/>
              <a:sym typeface="Overlock"/>
            </a:endParaRPr>
          </a:p>
        </p:txBody>
      </p:sp>
      <p:pic>
        <p:nvPicPr>
          <p:cNvPr id="199" name="Google Shape;199;p32"/>
          <p:cNvPicPr preferRelativeResize="0"/>
          <p:nvPr/>
        </p:nvPicPr>
        <p:blipFill rotWithShape="1">
          <a:blip r:embed="rId3">
            <a:alphaModFix/>
          </a:blip>
          <a:srcRect l="3558" t="5123" r="79594" b="1217"/>
          <a:stretch/>
        </p:blipFill>
        <p:spPr>
          <a:xfrm>
            <a:off x="534575" y="214275"/>
            <a:ext cx="2819400" cy="27432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5411C-1D83-57A0-C007-61B33A13198C}"/>
              </a:ext>
            </a:extLst>
          </p:cNvPr>
          <p:cNvSpPr txBox="1"/>
          <p:nvPr/>
        </p:nvSpPr>
        <p:spPr>
          <a:xfrm>
            <a:off x="812801" y="580571"/>
            <a:ext cx="5341257" cy="707886"/>
          </a:xfrm>
          <a:prstGeom prst="rect">
            <a:avLst/>
          </a:prstGeom>
          <a:noFill/>
        </p:spPr>
        <p:txBody>
          <a:bodyPr wrap="square" rtlCol="0">
            <a:spAutoFit/>
          </a:bodyPr>
          <a:lstStyle/>
          <a:p>
            <a:r>
              <a:rPr lang="en-US" sz="2000" b="1" dirty="0">
                <a:solidFill>
                  <a:srgbClr val="36BAB7"/>
                </a:solidFill>
                <a:latin typeface="+mj-lt"/>
              </a:rPr>
              <a:t>Retakes: Limitations &amp; Deadlines</a:t>
            </a:r>
            <a:br>
              <a:rPr lang="en-US" sz="2000" b="1" dirty="0">
                <a:solidFill>
                  <a:srgbClr val="36BAB7"/>
                </a:solidFill>
                <a:latin typeface="+mj-lt"/>
              </a:rPr>
            </a:br>
            <a:endParaRPr lang="en-US" sz="2000" b="1" dirty="0">
              <a:solidFill>
                <a:srgbClr val="36BAB7"/>
              </a:solidFill>
              <a:latin typeface="+mj-lt"/>
            </a:endParaRPr>
          </a:p>
        </p:txBody>
      </p:sp>
      <p:sp>
        <p:nvSpPr>
          <p:cNvPr id="3" name="TextBox 2">
            <a:extLst>
              <a:ext uri="{FF2B5EF4-FFF2-40B4-BE49-F238E27FC236}">
                <a16:creationId xmlns:a16="http://schemas.microsoft.com/office/drawing/2014/main" id="{E0616A22-3E1C-B726-E8CC-0ADE3D03EF41}"/>
              </a:ext>
            </a:extLst>
          </p:cNvPr>
          <p:cNvSpPr txBox="1"/>
          <p:nvPr/>
        </p:nvSpPr>
        <p:spPr>
          <a:xfrm>
            <a:off x="616857" y="1175657"/>
            <a:ext cx="7932057" cy="3151632"/>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dirty="0"/>
              <a:t>All notes, assignments, and formative assessments must have been completed </a:t>
            </a:r>
            <a:r>
              <a:rPr lang="en-US" u="sng" dirty="0"/>
              <a:t>prior to the original summative assessment.</a:t>
            </a:r>
          </a:p>
          <a:p>
            <a:pPr marL="285750" indent="-285750">
              <a:lnSpc>
                <a:spcPct val="110000"/>
              </a:lnSpc>
              <a:buFont typeface="Arial" panose="020B0604020202020204" pitchFamily="34" charset="0"/>
              <a:buChar char="•"/>
            </a:pPr>
            <a:r>
              <a:rPr lang="en-US" dirty="0"/>
              <a:t> The retake for any summative in a unit must be completed before the date of the first summative of the following unit.</a:t>
            </a:r>
          </a:p>
          <a:p>
            <a:pPr marL="285750" indent="-285750">
              <a:lnSpc>
                <a:spcPct val="110000"/>
              </a:lnSpc>
              <a:buFont typeface="Arial" panose="020B0604020202020204" pitchFamily="34" charset="0"/>
              <a:buChar char="•"/>
            </a:pPr>
            <a:r>
              <a:rPr lang="en-US" dirty="0"/>
              <a:t>Semester/Trimester exams, and </a:t>
            </a:r>
            <a:r>
              <a:rPr lang="en-US" dirty="0" err="1"/>
              <a:t>summatives</a:t>
            </a:r>
            <a:r>
              <a:rPr lang="en-US" dirty="0"/>
              <a:t> that are extended projects with ongoing feedback and clear completion deadlines, do not qualify for retakes.</a:t>
            </a:r>
          </a:p>
          <a:p>
            <a:pPr marL="285750" indent="-285750">
              <a:lnSpc>
                <a:spcPct val="110000"/>
              </a:lnSpc>
              <a:buFont typeface="Arial" panose="020B0604020202020204" pitchFamily="34" charset="0"/>
              <a:buChar char="•"/>
            </a:pPr>
            <a:r>
              <a:rPr lang="en-US" dirty="0"/>
              <a:t>The student will forfeit the retake opportunity if either the scheduled retake date or a scheduled teacher required additional practice is missed, unless excused or rescheduled by the teacher. This will count against your trimester total.</a:t>
            </a:r>
          </a:p>
          <a:p>
            <a:pPr marL="285750" indent="-285750">
              <a:lnSpc>
                <a:spcPct val="110000"/>
              </a:lnSpc>
              <a:buFont typeface="Arial" panose="020B0604020202020204" pitchFamily="34" charset="0"/>
              <a:buChar char="•"/>
            </a:pPr>
            <a:r>
              <a:rPr lang="en-US" dirty="0"/>
              <a:t>Teachers reserve the right to deny a student from a retake before, during, or after the retake form is completed if the teacher can show due cause as to why there should not be a retake. This may include, but is not limited to, situations that involve academic dishonesty.</a:t>
            </a:r>
          </a:p>
          <a:p>
            <a:endParaRPr lang="en-US" dirty="0">
              <a:latin typeface="+mn-lt"/>
            </a:endParaRPr>
          </a:p>
        </p:txBody>
      </p:sp>
    </p:spTree>
    <p:extLst>
      <p:ext uri="{BB962C8B-B14F-4D97-AF65-F5344CB8AC3E}">
        <p14:creationId xmlns:p14="http://schemas.microsoft.com/office/powerpoint/2010/main" val="170608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DBEEE6-9EE6-2A55-5B41-82DB2064B352}"/>
              </a:ext>
            </a:extLst>
          </p:cNvPr>
          <p:cNvSpPr txBox="1"/>
          <p:nvPr/>
        </p:nvSpPr>
        <p:spPr>
          <a:xfrm>
            <a:off x="558800" y="1045029"/>
            <a:ext cx="8229600" cy="3893374"/>
          </a:xfrm>
          <a:prstGeom prst="rect">
            <a:avLst/>
          </a:prstGeom>
          <a:noFill/>
        </p:spPr>
        <p:txBody>
          <a:bodyPr wrap="square" rtlCol="0">
            <a:spAutoFit/>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1500" dirty="0"/>
              <a:t>Retakes are administered on the next Tuesday after the Application for Retake has been submitted.   </a:t>
            </a:r>
          </a:p>
          <a:p>
            <a:pPr indent="-228600" defTabSz="914400">
              <a:lnSpc>
                <a:spcPct val="110000"/>
              </a:lnSpc>
              <a:spcAft>
                <a:spcPts val="600"/>
              </a:spcAft>
              <a:buClr>
                <a:schemeClr val="accent1"/>
              </a:buClr>
              <a:buSzPct val="100000"/>
              <a:buFont typeface="Arial" panose="020B0604020202020204" pitchFamily="34" charset="0"/>
              <a:buChar char="•"/>
            </a:pPr>
            <a:r>
              <a:rPr lang="en-US" sz="1500" dirty="0"/>
              <a:t>Retakes will be administered after school on Tuesday administered by teachers on a rotating basis. </a:t>
            </a:r>
          </a:p>
          <a:p>
            <a:pPr indent="-228600" defTabSz="914400">
              <a:lnSpc>
                <a:spcPct val="110000"/>
              </a:lnSpc>
              <a:spcAft>
                <a:spcPts val="600"/>
              </a:spcAft>
              <a:buClr>
                <a:schemeClr val="accent1"/>
              </a:buClr>
              <a:buSzPct val="100000"/>
              <a:buFont typeface="Arial" panose="020B0604020202020204" pitchFamily="34" charset="0"/>
              <a:buChar char="•"/>
            </a:pPr>
            <a:r>
              <a:rPr lang="en-US" sz="1500" dirty="0"/>
              <a:t>Retakes will be held at the following times: </a:t>
            </a:r>
          </a:p>
          <a:p>
            <a:pPr lvl="1" indent="-228600" defTabSz="914400">
              <a:lnSpc>
                <a:spcPct val="110000"/>
              </a:lnSpc>
              <a:spcAft>
                <a:spcPts val="600"/>
              </a:spcAft>
              <a:buClr>
                <a:schemeClr val="accent1"/>
              </a:buClr>
              <a:buSzPct val="100000"/>
              <a:buFont typeface="Arial" panose="020B0604020202020204" pitchFamily="34" charset="0"/>
              <a:buChar char="•"/>
            </a:pPr>
            <a:r>
              <a:rPr lang="en-US" sz="1500" dirty="0"/>
              <a:t>Morning Session (MTC athletes only):</a:t>
            </a:r>
            <a:br>
              <a:rPr lang="en-US" sz="1500" dirty="0"/>
            </a:br>
            <a:r>
              <a:rPr lang="en-US" sz="1500" dirty="0"/>
              <a:t>7:00 – 7:45am in Ms. Whitaker’s classroom </a:t>
            </a:r>
          </a:p>
          <a:p>
            <a:pPr lvl="1" indent="-228600" defTabSz="914400">
              <a:lnSpc>
                <a:spcPct val="110000"/>
              </a:lnSpc>
              <a:spcAft>
                <a:spcPts val="600"/>
              </a:spcAft>
              <a:buClr>
                <a:schemeClr val="accent1"/>
              </a:buClr>
              <a:buSzPct val="100000"/>
              <a:buFont typeface="Arial" panose="020B0604020202020204" pitchFamily="34" charset="0"/>
              <a:buChar char="•"/>
            </a:pPr>
            <a:r>
              <a:rPr lang="en-US" sz="1500" dirty="0"/>
              <a:t>Afternoon Session (all other students):</a:t>
            </a:r>
            <a:br>
              <a:rPr lang="en-US" sz="1500" dirty="0"/>
            </a:br>
            <a:r>
              <a:rPr lang="en-US" sz="1500" dirty="0"/>
              <a:t>3:15 – 4:15pm in a designated classroom</a:t>
            </a:r>
          </a:p>
          <a:p>
            <a:pPr marL="228600" lvl="1" defTabSz="914400">
              <a:lnSpc>
                <a:spcPct val="110000"/>
              </a:lnSpc>
              <a:spcAft>
                <a:spcPts val="600"/>
              </a:spcAft>
              <a:buClr>
                <a:schemeClr val="accent1"/>
              </a:buClr>
              <a:buSzPct val="100000"/>
            </a:pPr>
            <a:endParaRPr lang="en-US" sz="1500" dirty="0"/>
          </a:p>
          <a:p>
            <a:pPr indent="-228600" defTabSz="914400">
              <a:lnSpc>
                <a:spcPct val="110000"/>
              </a:lnSpc>
              <a:spcAft>
                <a:spcPts val="600"/>
              </a:spcAft>
              <a:buClr>
                <a:schemeClr val="accent1"/>
              </a:buClr>
              <a:buSzPct val="100000"/>
              <a:buFont typeface="Arial" panose="020B0604020202020204" pitchFamily="34" charset="0"/>
              <a:buChar char="•"/>
            </a:pPr>
            <a:r>
              <a:rPr lang="en-US" sz="1500" b="1" dirty="0">
                <a:highlight>
                  <a:srgbClr val="FFFF00"/>
                </a:highlight>
              </a:rPr>
              <a:t>Students participating in MTC sports or after school clubs are required to complete retakes in the morning</a:t>
            </a:r>
          </a:p>
          <a:p>
            <a:endParaRPr lang="en-US" dirty="0"/>
          </a:p>
        </p:txBody>
      </p:sp>
      <p:sp>
        <p:nvSpPr>
          <p:cNvPr id="4" name="TextBox 3">
            <a:extLst>
              <a:ext uri="{FF2B5EF4-FFF2-40B4-BE49-F238E27FC236}">
                <a16:creationId xmlns:a16="http://schemas.microsoft.com/office/drawing/2014/main" id="{F198F3A6-D967-7FF5-6794-392EEE6BE01D}"/>
              </a:ext>
            </a:extLst>
          </p:cNvPr>
          <p:cNvSpPr txBox="1"/>
          <p:nvPr/>
        </p:nvSpPr>
        <p:spPr>
          <a:xfrm>
            <a:off x="791029" y="304800"/>
            <a:ext cx="5304971" cy="400110"/>
          </a:xfrm>
          <a:prstGeom prst="rect">
            <a:avLst/>
          </a:prstGeom>
          <a:noFill/>
        </p:spPr>
        <p:txBody>
          <a:bodyPr wrap="square" rtlCol="0">
            <a:spAutoFit/>
          </a:bodyPr>
          <a:lstStyle/>
          <a:p>
            <a:r>
              <a:rPr lang="en-US" sz="2000" b="1" dirty="0">
                <a:solidFill>
                  <a:srgbClr val="36BAB7"/>
                </a:solidFill>
                <a:latin typeface="+mj-lt"/>
              </a:rPr>
              <a:t>Retake Administration</a:t>
            </a:r>
            <a:endParaRPr lang="en-US" sz="2000" dirty="0"/>
          </a:p>
        </p:txBody>
      </p:sp>
    </p:spTree>
    <p:extLst>
      <p:ext uri="{BB962C8B-B14F-4D97-AF65-F5344CB8AC3E}">
        <p14:creationId xmlns:p14="http://schemas.microsoft.com/office/powerpoint/2010/main" val="338752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0A3E7517-FAAC-4A54-902C-CC9BADF9E6CD}"/>
              </a:ext>
            </a:extLst>
          </p:cNvPr>
          <p:cNvPicPr>
            <a:picLocks noChangeAspect="1"/>
          </p:cNvPicPr>
          <p:nvPr/>
        </p:nvPicPr>
        <p:blipFill>
          <a:blip r:embed="rId2"/>
          <a:stretch>
            <a:fillRect/>
          </a:stretch>
        </p:blipFill>
        <p:spPr>
          <a:xfrm>
            <a:off x="1432489" y="329246"/>
            <a:ext cx="6279022" cy="4634558"/>
          </a:xfrm>
          <a:prstGeom prst="rect">
            <a:avLst/>
          </a:prstGeom>
        </p:spPr>
      </p:pic>
    </p:spTree>
    <p:extLst>
      <p:ext uri="{BB962C8B-B14F-4D97-AF65-F5344CB8AC3E}">
        <p14:creationId xmlns:p14="http://schemas.microsoft.com/office/powerpoint/2010/main" val="282722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31" name="Picture 3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33" name="Oval 3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37" name="Picture 3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39" name="Rectangle 3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179"/>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6">
            <a:extLst>
              <a:ext uri="{FF2B5EF4-FFF2-40B4-BE49-F238E27FC236}">
                <a16:creationId xmlns:a16="http://schemas.microsoft.com/office/drawing/2014/main" id="{47255311-D1CD-4AC0-8ECD-9466C6862435}"/>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42388" r="3226"/>
          <a:stretch/>
        </p:blipFill>
        <p:spPr>
          <a:xfrm>
            <a:off x="2" y="10"/>
            <a:ext cx="3729824" cy="5143490"/>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45" name="Rectangle 4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DE340FD5-3403-4F3B-81A4-91BBFDA38BE4}"/>
              </a:ext>
            </a:extLst>
          </p:cNvPr>
          <p:cNvSpPr txBox="1"/>
          <p:nvPr/>
        </p:nvSpPr>
        <p:spPr>
          <a:xfrm>
            <a:off x="4001062" y="510988"/>
            <a:ext cx="4342777" cy="453091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gn="ctr" defTabSz="457200">
              <a:lnSpc>
                <a:spcPct val="90000"/>
              </a:lnSpc>
              <a:spcBef>
                <a:spcPts val="1000"/>
              </a:spcBef>
              <a:buClr>
                <a:schemeClr val="bg2">
                  <a:lumMod val="40000"/>
                  <a:lumOff val="60000"/>
                </a:schemeClr>
              </a:buClr>
              <a:buSzPct val="80000"/>
            </a:pPr>
            <a:r>
              <a:rPr lang="en-US" sz="3200" b="1" kern="1200" dirty="0">
                <a:solidFill>
                  <a:schemeClr val="bg2">
                    <a:lumMod val="60000"/>
                    <a:lumOff val="40000"/>
                  </a:schemeClr>
                </a:solidFill>
                <a:latin typeface="+mj-lt"/>
                <a:ea typeface="+mj-ea"/>
                <a:cs typeface="+mj-cs"/>
              </a:rPr>
              <a:t>Trimester Exams</a:t>
            </a:r>
            <a:endParaRPr lang="en-US" dirty="0">
              <a:ea typeface="+mj-ea"/>
            </a:endParaRPr>
          </a:p>
          <a:p>
            <a:pPr defTabSz="457200">
              <a:lnSpc>
                <a:spcPct val="90000"/>
              </a:lnSpc>
              <a:spcBef>
                <a:spcPts val="1000"/>
              </a:spcBef>
              <a:buClr>
                <a:schemeClr val="bg2">
                  <a:lumMod val="40000"/>
                  <a:lumOff val="60000"/>
                </a:schemeClr>
              </a:buClr>
              <a:buSzPct val="80000"/>
              <a:buFont typeface="Wingdings 3" charset="2"/>
              <a:buChar char=""/>
            </a:pPr>
            <a:r>
              <a:rPr lang="en-US" sz="1600" kern="1200" dirty="0">
                <a:solidFill>
                  <a:schemeClr val="tx1"/>
                </a:solidFill>
                <a:latin typeface="+mj-lt"/>
                <a:ea typeface="+mj-ea"/>
                <a:cs typeface="+mj-cs"/>
              </a:rPr>
              <a:t>Trimester Exams are given at the end of  trimester 1 and 3.</a:t>
            </a:r>
          </a:p>
          <a:p>
            <a:pPr defTabSz="457200">
              <a:lnSpc>
                <a:spcPct val="90000"/>
              </a:lnSpc>
              <a:spcBef>
                <a:spcPts val="1000"/>
              </a:spcBef>
              <a:buClr>
                <a:schemeClr val="bg2">
                  <a:lumMod val="40000"/>
                  <a:lumOff val="60000"/>
                </a:schemeClr>
              </a:buClr>
              <a:buSzPct val="80000"/>
              <a:buFont typeface="Wingdings 3" charset="2"/>
              <a:buChar char=""/>
            </a:pPr>
            <a:r>
              <a:rPr lang="en-US" sz="1600" kern="1200" dirty="0">
                <a:solidFill>
                  <a:schemeClr val="tx1"/>
                </a:solidFill>
                <a:latin typeface="+mj-lt"/>
                <a:ea typeface="+mj-ea"/>
                <a:cs typeface="+mj-cs"/>
              </a:rPr>
              <a:t>Trimester Exams count as one Summative grade and are not eligible to retake, per Diocesan policy.</a:t>
            </a:r>
          </a:p>
          <a:p>
            <a:pPr defTabSz="457200">
              <a:lnSpc>
                <a:spcPct val="90000"/>
              </a:lnSpc>
              <a:spcBef>
                <a:spcPts val="1000"/>
              </a:spcBef>
              <a:buClr>
                <a:schemeClr val="bg2">
                  <a:lumMod val="40000"/>
                  <a:lumOff val="60000"/>
                </a:schemeClr>
              </a:buClr>
              <a:buSzPct val="80000"/>
              <a:buFont typeface="Wingdings 3" charset="2"/>
              <a:buChar char=""/>
            </a:pPr>
            <a:r>
              <a:rPr lang="en-US" sz="1600" kern="1200" dirty="0">
                <a:solidFill>
                  <a:schemeClr val="tx1"/>
                </a:solidFill>
                <a:latin typeface="+mj-lt"/>
                <a:ea typeface="+mj-ea"/>
                <a:cs typeface="+mj-cs"/>
              </a:rPr>
              <a:t>There will be a study guide for the exam, and we will review in class.</a:t>
            </a:r>
          </a:p>
          <a:p>
            <a:pPr defTabSz="457200">
              <a:lnSpc>
                <a:spcPct val="90000"/>
              </a:lnSpc>
              <a:spcBef>
                <a:spcPts val="1000"/>
              </a:spcBef>
              <a:buClr>
                <a:schemeClr val="bg2">
                  <a:lumMod val="40000"/>
                  <a:lumOff val="60000"/>
                </a:schemeClr>
              </a:buClr>
              <a:buSzPct val="80000"/>
              <a:buFont typeface="Wingdings 3" charset="2"/>
              <a:buChar char=""/>
            </a:pPr>
            <a:r>
              <a:rPr lang="en-US" sz="1600" kern="1200" dirty="0">
                <a:solidFill>
                  <a:schemeClr val="tx1"/>
                </a:solidFill>
                <a:latin typeface="+mj-lt"/>
                <a:ea typeface="+mj-ea"/>
                <a:cs typeface="+mj-cs"/>
              </a:rPr>
              <a:t>Trimester 1: Covers only Trimester 1 material</a:t>
            </a:r>
          </a:p>
          <a:p>
            <a:pPr defTabSz="457200">
              <a:lnSpc>
                <a:spcPct val="90000"/>
              </a:lnSpc>
              <a:spcBef>
                <a:spcPts val="1000"/>
              </a:spcBef>
              <a:buClr>
                <a:srgbClr val="8AD0D6"/>
              </a:buClr>
              <a:buSzPct val="80000"/>
              <a:buFont typeface="Wingdings 3" charset="2"/>
              <a:buChar char=""/>
            </a:pPr>
            <a:r>
              <a:rPr lang="en-US" sz="1600" kern="1200" dirty="0">
                <a:solidFill>
                  <a:schemeClr val="tx1"/>
                </a:solidFill>
                <a:latin typeface="+mj-lt"/>
                <a:ea typeface="+mj-ea"/>
                <a:cs typeface="+mj-cs"/>
              </a:rPr>
              <a:t>Trimester 3: </a:t>
            </a:r>
          </a:p>
          <a:p>
            <a:pPr defTabSz="457200">
              <a:lnSpc>
                <a:spcPct val="90000"/>
              </a:lnSpc>
              <a:spcBef>
                <a:spcPts val="1000"/>
              </a:spcBef>
              <a:buClr>
                <a:srgbClr val="8AD0D6"/>
              </a:buClr>
              <a:buSzPct val="80000"/>
            </a:pPr>
            <a:r>
              <a:rPr lang="en-US" sz="1600" kern="1200" dirty="0">
                <a:solidFill>
                  <a:schemeClr val="tx1"/>
                </a:solidFill>
                <a:latin typeface="+mj-lt"/>
                <a:ea typeface="+mj-ea"/>
                <a:cs typeface="+mj-cs"/>
              </a:rPr>
              <a:t>6</a:t>
            </a:r>
            <a:r>
              <a:rPr lang="en-US" sz="1600" kern="1200" baseline="30000" dirty="0">
                <a:solidFill>
                  <a:schemeClr val="tx1"/>
                </a:solidFill>
                <a:latin typeface="+mj-lt"/>
                <a:ea typeface="+mj-ea"/>
                <a:cs typeface="+mj-cs"/>
              </a:rPr>
              <a:t>th</a:t>
            </a:r>
            <a:r>
              <a:rPr lang="en-US" sz="1600" kern="1200" dirty="0">
                <a:solidFill>
                  <a:schemeClr val="tx1"/>
                </a:solidFill>
                <a:latin typeface="+mj-lt"/>
                <a:ea typeface="+mj-ea"/>
                <a:cs typeface="+mj-cs"/>
              </a:rPr>
              <a:t> and 7</a:t>
            </a:r>
            <a:r>
              <a:rPr lang="en-US" sz="1600" kern="1200" baseline="30000" dirty="0">
                <a:solidFill>
                  <a:schemeClr val="tx1"/>
                </a:solidFill>
                <a:latin typeface="+mj-lt"/>
                <a:ea typeface="+mj-ea"/>
                <a:cs typeface="+mj-cs"/>
              </a:rPr>
              <a:t>th</a:t>
            </a:r>
            <a:r>
              <a:rPr lang="en-US" sz="1600" kern="1200" dirty="0">
                <a:solidFill>
                  <a:schemeClr val="tx1"/>
                </a:solidFill>
                <a:latin typeface="+mj-lt"/>
                <a:ea typeface="+mj-ea"/>
                <a:cs typeface="+mj-cs"/>
              </a:rPr>
              <a:t> covers only Trimester 3 material</a:t>
            </a:r>
          </a:p>
          <a:p>
            <a:pPr defTabSz="457200">
              <a:lnSpc>
                <a:spcPct val="90000"/>
              </a:lnSpc>
              <a:spcBef>
                <a:spcPts val="1000"/>
              </a:spcBef>
              <a:buClr>
                <a:srgbClr val="8AD0D6"/>
              </a:buClr>
              <a:buSzPct val="80000"/>
            </a:pPr>
            <a:r>
              <a:rPr lang="en-US" sz="1600" kern="1200" dirty="0">
                <a:solidFill>
                  <a:schemeClr val="tx1"/>
                </a:solidFill>
                <a:latin typeface="+mj-lt"/>
                <a:ea typeface="+mj-ea"/>
                <a:cs typeface="+mj-cs"/>
              </a:rPr>
              <a:t>8</a:t>
            </a:r>
            <a:r>
              <a:rPr lang="en-US" sz="1600" kern="1200" baseline="30000" dirty="0">
                <a:solidFill>
                  <a:schemeClr val="tx1"/>
                </a:solidFill>
                <a:latin typeface="+mj-lt"/>
                <a:ea typeface="+mj-ea"/>
                <a:cs typeface="+mj-cs"/>
              </a:rPr>
              <a:t>th</a:t>
            </a:r>
            <a:r>
              <a:rPr lang="en-US" sz="1600" kern="1200" dirty="0">
                <a:solidFill>
                  <a:schemeClr val="tx1"/>
                </a:solidFill>
                <a:latin typeface="+mj-lt"/>
                <a:ea typeface="+mj-ea"/>
                <a:cs typeface="+mj-cs"/>
              </a:rPr>
              <a:t> covers material covered throughout the entire year</a:t>
            </a:r>
          </a:p>
          <a:p>
            <a:pPr defTabSz="457200">
              <a:lnSpc>
                <a:spcPct val="90000"/>
              </a:lnSpc>
              <a:spcBef>
                <a:spcPts val="1000"/>
              </a:spcBef>
              <a:buClr>
                <a:srgbClr val="8AD0D6"/>
              </a:buClr>
              <a:buSzPct val="80000"/>
              <a:buFont typeface="Wingdings 3" charset="2"/>
              <a:buChar char=""/>
            </a:pPr>
            <a:endParaRPr lang="en-US" kern="1200" dirty="0">
              <a:solidFill>
                <a:schemeClr val="tx1"/>
              </a:solidFill>
              <a:latin typeface="+mj-lt"/>
              <a:ea typeface="+mj-ea"/>
              <a:cs typeface="+mj-cs"/>
            </a:endParaRPr>
          </a:p>
          <a:p>
            <a:pPr defTabSz="457200">
              <a:lnSpc>
                <a:spcPct val="90000"/>
              </a:lnSpc>
              <a:spcBef>
                <a:spcPts val="1000"/>
              </a:spcBef>
              <a:buClr>
                <a:schemeClr val="bg2">
                  <a:lumMod val="40000"/>
                  <a:lumOff val="60000"/>
                </a:schemeClr>
              </a:buClr>
              <a:buSzPct val="80000"/>
              <a:buFont typeface="Wingdings 3" charset="2"/>
              <a:buChar char=""/>
            </a:pPr>
            <a:endParaRPr lang="en-US"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9A37E696-B0D0-4A07-A8AC-7B3BF90C6690}"/>
              </a:ext>
            </a:extLst>
          </p:cNvPr>
          <p:cNvSpPr txBox="1"/>
          <p:nvPr/>
        </p:nvSpPr>
        <p:spPr>
          <a:xfrm>
            <a:off x="6252366" y="4943445"/>
            <a:ext cx="2893741" cy="200055"/>
          </a:xfrm>
          <a:prstGeom prst="rect">
            <a:avLst/>
          </a:prstGeom>
          <a:solidFill>
            <a:srgbClr val="000000"/>
          </a:solidFill>
        </p:spPr>
        <p:txBody>
          <a:bodyPr wrap="none">
            <a:spAutoFit/>
          </a:bodyPr>
          <a:lstStyle/>
          <a:p>
            <a:pPr algn="r">
              <a:spcAft>
                <a:spcPts val="600"/>
              </a:spcAft>
            </a:pPr>
            <a:r>
              <a:rPr lang="en-US" sz="700">
                <a:solidFill>
                  <a:srgbClr val="FFFFFF"/>
                </a:solidFill>
                <a:latin typeface="+mn-lt"/>
                <a:ea typeface="+mn-ea"/>
                <a:cs typeface="+mn-cs"/>
                <a:hlinkClick r:id="rId8">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9">
                  <a:extLst>
                    <a:ext uri="{A12FA001-AC4F-418D-AE19-62706E023703}">
                      <ahyp:hlinkClr xmlns:ahyp="http://schemas.microsoft.com/office/drawing/2018/hyperlinkcolor" val="tx"/>
                    </a:ext>
                  </a:extLst>
                </a:hlinkClick>
              </a:rPr>
              <a:t>CC BY-NC-ND</a:t>
            </a:r>
            <a:r>
              <a:rPr lang="en-US" sz="700">
                <a:solidFill>
                  <a:srgbClr val="FFFFFF"/>
                </a:solidFill>
                <a:latin typeface="+mn-lt"/>
                <a:ea typeface="+mn-ea"/>
                <a:cs typeface="+mn-cs"/>
              </a:rPr>
              <a:t>.</a:t>
            </a:r>
          </a:p>
        </p:txBody>
      </p:sp>
    </p:spTree>
    <p:extLst>
      <p:ext uri="{BB962C8B-B14F-4D97-AF65-F5344CB8AC3E}">
        <p14:creationId xmlns:p14="http://schemas.microsoft.com/office/powerpoint/2010/main" val="469332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2171700" y="429960"/>
            <a:ext cx="6378000" cy="7272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Font typeface="Century Gothic"/>
              <a:buNone/>
            </a:pPr>
            <a:r>
              <a:rPr lang="en" sz="4000" b="1" i="0" u="none" strike="noStrike" cap="none">
                <a:solidFill>
                  <a:schemeClr val="bg2">
                    <a:lumMod val="60000"/>
                    <a:lumOff val="40000"/>
                  </a:schemeClr>
                </a:solidFill>
                <a:latin typeface="Century Gothic"/>
                <a:ea typeface="Century Gothic"/>
                <a:cs typeface="Century Gothic"/>
                <a:sym typeface="Century Gothic"/>
              </a:rPr>
              <a:t>EXTRA ASSISTANCE OPPORTUNITIES</a:t>
            </a:r>
            <a:endParaRPr lang="en-US" sz="4000" b="1" i="0" u="none" strike="noStrike" cap="none">
              <a:solidFill>
                <a:schemeClr val="bg2">
                  <a:lumMod val="60000"/>
                  <a:lumOff val="40000"/>
                </a:schemeClr>
              </a:solidFill>
              <a:latin typeface="Century Gothic"/>
              <a:ea typeface="Century Gothic"/>
              <a:cs typeface="Century Gothic"/>
            </a:endParaRPr>
          </a:p>
        </p:txBody>
      </p:sp>
      <p:sp>
        <p:nvSpPr>
          <p:cNvPr id="255" name="Google Shape;255;p40"/>
          <p:cNvSpPr txBox="1">
            <a:spLocks noGrp="1"/>
          </p:cNvSpPr>
          <p:nvPr>
            <p:ph idx="1"/>
          </p:nvPr>
        </p:nvSpPr>
        <p:spPr>
          <a:xfrm>
            <a:off x="594360" y="1714500"/>
            <a:ext cx="7955400" cy="30519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Clr>
                <a:srgbClr val="00B0F0"/>
              </a:buClr>
              <a:buSzPts val="2900"/>
              <a:buNone/>
            </a:pPr>
            <a:r>
              <a:rPr lang="en" sz="1800" dirty="0">
                <a:solidFill>
                  <a:schemeClr val="tx1">
                    <a:lumMod val="95000"/>
                  </a:schemeClr>
                </a:solidFill>
                <a:latin typeface="Century Gothic"/>
                <a:ea typeface="Arial"/>
                <a:cs typeface="Arial"/>
                <a:sym typeface="Arial"/>
              </a:rPr>
              <a:t>I will be available, by appointment only, for help sessions either before or after school on select days. These sessions will be to answer specific questions, not to reteach an entire unit. Students should be prepared with their questions in advance using a student inquiry form.</a:t>
            </a:r>
            <a:endParaRPr lang="en-US" dirty="0">
              <a:solidFill>
                <a:schemeClr val="tx1">
                  <a:lumMod val="95000"/>
                </a:schemeClr>
              </a:solidFill>
              <a:latin typeface="Century Gothic"/>
            </a:endParaRPr>
          </a:p>
          <a:p>
            <a:pPr marL="228600" lvl="0" indent="0" algn="l" rtl="0">
              <a:lnSpc>
                <a:spcPct val="115000"/>
              </a:lnSpc>
              <a:spcBef>
                <a:spcPts val="0"/>
              </a:spcBef>
              <a:spcAft>
                <a:spcPts val="0"/>
              </a:spcAft>
              <a:buNone/>
            </a:pPr>
            <a:endParaRPr lang="en-US" dirty="0"/>
          </a:p>
          <a:p>
            <a:pPr marL="228600" marR="0" lvl="0" indent="-88900" algn="l" rtl="0">
              <a:lnSpc>
                <a:spcPct val="90000"/>
              </a:lnSpc>
              <a:spcBef>
                <a:spcPts val="1000"/>
              </a:spcBef>
              <a:spcAft>
                <a:spcPts val="0"/>
              </a:spcAft>
              <a:buClr>
                <a:schemeClr val="lt1"/>
              </a:buClr>
              <a:buSzPts val="2200"/>
              <a:buFont typeface="Arial"/>
              <a:buNone/>
            </a:pPr>
            <a:endParaRPr lang="en-US" dirty="0"/>
          </a:p>
          <a:p>
            <a:pPr marL="228600" marR="0" lvl="0" indent="0" algn="l" rtl="0">
              <a:lnSpc>
                <a:spcPct val="90000"/>
              </a:lnSpc>
              <a:spcBef>
                <a:spcPts val="1000"/>
              </a:spcBef>
              <a:spcAft>
                <a:spcPts val="0"/>
              </a:spcAft>
              <a:buNone/>
            </a:pPr>
            <a:endParaRPr lang="en-US" dirty="0"/>
          </a:p>
        </p:txBody>
      </p:sp>
      <p:pic>
        <p:nvPicPr>
          <p:cNvPr id="256" name="Google Shape;256;p40"/>
          <p:cNvPicPr preferRelativeResize="0"/>
          <p:nvPr/>
        </p:nvPicPr>
        <p:blipFill rotWithShape="1">
          <a:blip r:embed="rId3">
            <a:alphaModFix/>
          </a:blip>
          <a:srcRect/>
          <a:stretch/>
        </p:blipFill>
        <p:spPr>
          <a:xfrm>
            <a:off x="3559115" y="3140689"/>
            <a:ext cx="2514600" cy="1364400"/>
          </a:xfrm>
          <a:prstGeom prst="rect">
            <a:avLst/>
          </a:prstGeom>
          <a:noFill/>
          <a:ln>
            <a:no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2171700" y="429960"/>
            <a:ext cx="6378000" cy="7272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Font typeface="Century Gothic"/>
              <a:buNone/>
            </a:pPr>
            <a:r>
              <a:rPr lang="en"/>
              <a:t>Textbook, Resources, and Organization</a:t>
            </a:r>
            <a:endParaRPr sz="4000" b="0" i="0" u="none" strike="noStrike" cap="none">
              <a:solidFill>
                <a:schemeClr val="lt1"/>
              </a:solidFill>
              <a:latin typeface="Century Gothic"/>
              <a:ea typeface="Century Gothic"/>
              <a:cs typeface="Century Gothic"/>
              <a:sym typeface="Century Gothic"/>
            </a:endParaRPr>
          </a:p>
        </p:txBody>
      </p:sp>
      <p:sp>
        <p:nvSpPr>
          <p:cNvPr id="262" name="Google Shape;262;p41"/>
          <p:cNvSpPr txBox="1">
            <a:spLocks noGrp="1"/>
          </p:cNvSpPr>
          <p:nvPr>
            <p:ph idx="1"/>
          </p:nvPr>
        </p:nvSpPr>
        <p:spPr>
          <a:xfrm>
            <a:off x="561951" y="1285875"/>
            <a:ext cx="7987749" cy="4111298"/>
          </a:xfrm>
          <a:prstGeom prst="rect">
            <a:avLst/>
          </a:prstGeom>
          <a:noFill/>
          <a:ln>
            <a:noFill/>
          </a:ln>
        </p:spPr>
        <p:txBody>
          <a:bodyPr spcFirstLastPara="1" wrap="square" lIns="91425" tIns="45700" rIns="91425" bIns="45700" anchor="t" anchorCtr="0">
            <a:noAutofit/>
          </a:bodyPr>
          <a:lstStyle/>
          <a:p>
            <a:pPr indent="0">
              <a:lnSpc>
                <a:spcPct val="115000"/>
              </a:lnSpc>
              <a:spcBef>
                <a:spcPts val="0"/>
              </a:spcBef>
              <a:buNone/>
            </a:pPr>
            <a:r>
              <a:rPr lang="en" b="1" u="sng" dirty="0">
                <a:solidFill>
                  <a:schemeClr val="tx1">
                    <a:lumMod val="95000"/>
                  </a:schemeClr>
                </a:solidFill>
                <a:latin typeface="Century Gothic"/>
                <a:ea typeface="Arial"/>
                <a:cs typeface="Arial"/>
                <a:sym typeface="Arial"/>
              </a:rPr>
              <a:t>Textbook</a:t>
            </a:r>
            <a:r>
              <a:rPr lang="en" dirty="0">
                <a:solidFill>
                  <a:schemeClr val="tx1">
                    <a:lumMod val="95000"/>
                  </a:schemeClr>
                </a:solidFill>
                <a:latin typeface="Century Gothic"/>
                <a:ea typeface="Arial"/>
                <a:cs typeface="Arial"/>
                <a:sym typeface="Arial"/>
              </a:rPr>
              <a:t> </a:t>
            </a:r>
            <a:endParaRPr lang="en-US" dirty="0">
              <a:solidFill>
                <a:schemeClr val="tx1">
                  <a:lumMod val="95000"/>
                </a:schemeClr>
              </a:solidFill>
              <a:latin typeface="Century Gothic"/>
              <a:ea typeface="Arial"/>
              <a:cs typeface="Arial"/>
            </a:endParaRPr>
          </a:p>
          <a:p>
            <a:pPr marL="285750" indent="-285750">
              <a:lnSpc>
                <a:spcPct val="115000"/>
              </a:lnSpc>
              <a:spcBef>
                <a:spcPts val="0"/>
              </a:spcBef>
              <a:buClr>
                <a:srgbClr val="00B0F0"/>
              </a:buClr>
              <a:buSzPts val="1800"/>
              <a:buFont typeface="Wingdings" charset="2"/>
              <a:buChar char="Ø"/>
            </a:pPr>
            <a:r>
              <a:rPr lang="en" sz="1600" dirty="0">
                <a:solidFill>
                  <a:schemeClr val="tx1">
                    <a:lumMod val="95000"/>
                  </a:schemeClr>
                </a:solidFill>
                <a:latin typeface="Century Gothic"/>
                <a:ea typeface="Arial"/>
                <a:cs typeface="Arial"/>
                <a:sym typeface="Arial"/>
              </a:rPr>
              <a:t>Pearson Elevate (Pearson Education Inc 2019)</a:t>
            </a:r>
            <a:r>
              <a:rPr lang="en" sz="1600" u="sng" dirty="0">
                <a:solidFill>
                  <a:schemeClr val="tx1">
                    <a:lumMod val="95000"/>
                  </a:schemeClr>
                </a:solidFill>
                <a:latin typeface="Century Gothic"/>
                <a:ea typeface="Arial"/>
                <a:cs typeface="Arial"/>
                <a:sym typeface="Arial"/>
                <a:hlinkClick r:id="rId3">
                  <a:extLst>
                    <a:ext uri="{A12FA001-AC4F-418D-AE19-62706E023703}">
                      <ahyp:hlinkClr xmlns:ahyp="http://schemas.microsoft.com/office/drawing/2018/hyperlinkcolor" val="tx"/>
                    </a:ext>
                  </a:extLst>
                </a:hlinkClick>
              </a:rPr>
              <a:t>https://www.savvasrealize.com/index.html#/</a:t>
            </a:r>
            <a:r>
              <a:rPr lang="en" sz="1600" dirty="0">
                <a:solidFill>
                  <a:schemeClr val="tx1">
                    <a:lumMod val="95000"/>
                  </a:schemeClr>
                </a:solidFill>
                <a:latin typeface="Century Gothic"/>
                <a:ea typeface="Arial"/>
                <a:cs typeface="Arial"/>
                <a:sym typeface="Arial"/>
              </a:rPr>
              <a:t> </a:t>
            </a:r>
            <a:endParaRPr sz="1600" dirty="0">
              <a:solidFill>
                <a:schemeClr val="tx1">
                  <a:lumMod val="95000"/>
                </a:schemeClr>
              </a:solidFill>
              <a:latin typeface="Century Gothic"/>
              <a:ea typeface="Arial"/>
              <a:cs typeface="Arial"/>
            </a:endParaRPr>
          </a:p>
          <a:p>
            <a:pPr marL="285750" indent="-285750">
              <a:lnSpc>
                <a:spcPct val="115000"/>
              </a:lnSpc>
              <a:spcBef>
                <a:spcPts val="0"/>
              </a:spcBef>
              <a:buClr>
                <a:srgbClr val="00B0F0"/>
              </a:buClr>
              <a:buSzPts val="1800"/>
              <a:buFont typeface="Wingdings" charset="2"/>
              <a:buChar char="Ø"/>
            </a:pPr>
            <a:r>
              <a:rPr lang="en" sz="1600" dirty="0">
                <a:solidFill>
                  <a:schemeClr val="tx1">
                    <a:lumMod val="95000"/>
                  </a:schemeClr>
                </a:solidFill>
                <a:latin typeface="Century Gothic"/>
                <a:ea typeface="Arial"/>
                <a:cs typeface="Arial"/>
                <a:sym typeface="Arial"/>
              </a:rPr>
              <a:t>Gizmo Virtual Labs </a:t>
            </a:r>
            <a:r>
              <a:rPr lang="en" sz="1600" u="sng" dirty="0">
                <a:solidFill>
                  <a:schemeClr val="tx1">
                    <a:lumMod val="95000"/>
                  </a:schemeClr>
                </a:solidFill>
                <a:latin typeface="Century Gothic"/>
                <a:ea typeface="Arial"/>
                <a:cs typeface="Arial"/>
                <a:sym typeface="Arial"/>
                <a:hlinkClick r:id="rId4">
                  <a:extLst>
                    <a:ext uri="{A12FA001-AC4F-418D-AE19-62706E023703}">
                      <ahyp:hlinkClr xmlns:ahyp="http://schemas.microsoft.com/office/drawing/2018/hyperlinkcolor" val="tx"/>
                    </a:ext>
                  </a:extLst>
                </a:hlinkClick>
              </a:rPr>
              <a:t>https://www.explorelearning.com/</a:t>
            </a:r>
            <a:r>
              <a:rPr lang="en" sz="1600" dirty="0">
                <a:solidFill>
                  <a:schemeClr val="tx1">
                    <a:lumMod val="95000"/>
                  </a:schemeClr>
                </a:solidFill>
                <a:latin typeface="Century Gothic"/>
                <a:ea typeface="Arial"/>
                <a:cs typeface="Arial"/>
                <a:sym typeface="Arial"/>
              </a:rPr>
              <a:t> </a:t>
            </a:r>
            <a:endParaRPr sz="1600" dirty="0">
              <a:solidFill>
                <a:schemeClr val="tx1">
                  <a:lumMod val="95000"/>
                </a:schemeClr>
              </a:solidFill>
              <a:latin typeface="Century Gothic"/>
              <a:ea typeface="Arial"/>
              <a:cs typeface="Arial"/>
            </a:endParaRPr>
          </a:p>
          <a:p>
            <a:pPr marL="228600" lvl="0" indent="0" algn="l" rtl="0">
              <a:lnSpc>
                <a:spcPct val="115000"/>
              </a:lnSpc>
              <a:spcBef>
                <a:spcPts val="0"/>
              </a:spcBef>
              <a:spcAft>
                <a:spcPts val="0"/>
              </a:spcAft>
              <a:buNone/>
            </a:pPr>
            <a:endParaRPr sz="1600" dirty="0">
              <a:solidFill>
                <a:schemeClr val="tx1">
                  <a:lumMod val="95000"/>
                </a:schemeClr>
              </a:solidFill>
            </a:endParaRPr>
          </a:p>
          <a:p>
            <a:pPr marL="0" indent="0">
              <a:lnSpc>
                <a:spcPct val="115000"/>
              </a:lnSpc>
              <a:spcBef>
                <a:spcPts val="0"/>
              </a:spcBef>
              <a:buClr>
                <a:schemeClr val="dk1"/>
              </a:buClr>
              <a:buSzPts val="1100"/>
              <a:buNone/>
            </a:pPr>
            <a:r>
              <a:rPr lang="en" b="1" u="sng" dirty="0">
                <a:solidFill>
                  <a:schemeClr val="tx1">
                    <a:lumMod val="95000"/>
                  </a:schemeClr>
                </a:solidFill>
                <a:latin typeface="Century Gothic"/>
                <a:ea typeface="Arial"/>
                <a:cs typeface="Arial"/>
                <a:sym typeface="Arial"/>
              </a:rPr>
              <a:t>Organization </a:t>
            </a:r>
            <a:r>
              <a:rPr lang="en" dirty="0">
                <a:solidFill>
                  <a:schemeClr val="tx1">
                    <a:lumMod val="95000"/>
                  </a:schemeClr>
                </a:solidFill>
                <a:latin typeface="Century Gothic"/>
                <a:ea typeface="Arial"/>
                <a:cs typeface="Arial"/>
                <a:sym typeface="Arial"/>
              </a:rPr>
              <a:t> </a:t>
            </a:r>
            <a:endParaRPr lang="en" dirty="0">
              <a:solidFill>
                <a:schemeClr val="tx1">
                  <a:lumMod val="95000"/>
                </a:schemeClr>
              </a:solidFill>
              <a:latin typeface="Century Gothic"/>
              <a:ea typeface="Arial"/>
              <a:cs typeface="Arial"/>
            </a:endParaRPr>
          </a:p>
          <a:p>
            <a:pPr marL="285750" indent="-285750">
              <a:lnSpc>
                <a:spcPct val="114999"/>
              </a:lnSpc>
              <a:spcBef>
                <a:spcPts val="0"/>
              </a:spcBef>
              <a:buSzPts val="1100"/>
              <a:buFont typeface="Wingdings" charset="2"/>
              <a:buChar char="Ø"/>
            </a:pPr>
            <a:r>
              <a:rPr lang="en-US" sz="1600" dirty="0">
                <a:effectLst/>
                <a:latin typeface="+mn-lt"/>
                <a:ea typeface="Calibri" panose="020F0502020204030204" pitchFamily="34" charset="0"/>
                <a:cs typeface="Times New Roman" panose="02020603050405020304" pitchFamily="18" charset="0"/>
              </a:rPr>
              <a:t>Students will keep all paper assessments, quizzes, and tests in science folder.</a:t>
            </a:r>
          </a:p>
          <a:p>
            <a:pPr marL="285750" indent="-285750">
              <a:lnSpc>
                <a:spcPct val="114999"/>
              </a:lnSpc>
              <a:spcBef>
                <a:spcPts val="0"/>
              </a:spcBef>
              <a:buSzPts val="1100"/>
              <a:buFont typeface="Wingdings" charset="2"/>
              <a:buChar char="Ø"/>
            </a:pPr>
            <a:r>
              <a:rPr lang="en" sz="1600" dirty="0">
                <a:solidFill>
                  <a:schemeClr val="tx1">
                    <a:lumMod val="95000"/>
                  </a:schemeClr>
                </a:solidFill>
                <a:latin typeface="Century Gothic"/>
                <a:ea typeface="Arial"/>
                <a:cs typeface="Arial"/>
                <a:sym typeface="Arial"/>
              </a:rPr>
              <a:t>Online notes and assignments through OneNote, digital textbook, Gizmo Virtual Labs and other Microsoft Office 365 tools (invited by the teacher – please do not create your own notebook) </a:t>
            </a:r>
            <a:endParaRPr sz="1600" dirty="0">
              <a:solidFill>
                <a:schemeClr val="tx1">
                  <a:lumMod val="95000"/>
                </a:schemeClr>
              </a:solidFill>
              <a:latin typeface="Century Gothic"/>
              <a:ea typeface="Arial"/>
              <a:cs typeface="Arial"/>
            </a:endParaRPr>
          </a:p>
          <a:p>
            <a:pPr marL="228600" indent="0">
              <a:lnSpc>
                <a:spcPct val="115000"/>
              </a:lnSpc>
              <a:spcBef>
                <a:spcPts val="0"/>
              </a:spcBef>
              <a:buClr>
                <a:srgbClr val="FFFFFF"/>
              </a:buClr>
              <a:buNone/>
            </a:pPr>
            <a:endParaRPr dirty="0"/>
          </a:p>
          <a:p>
            <a:pPr marL="228600" marR="0" lvl="0" indent="-88900" algn="l" rtl="0">
              <a:lnSpc>
                <a:spcPct val="90000"/>
              </a:lnSpc>
              <a:spcBef>
                <a:spcPts val="1000"/>
              </a:spcBef>
              <a:spcAft>
                <a:spcPts val="0"/>
              </a:spcAft>
              <a:buClr>
                <a:schemeClr val="lt1"/>
              </a:buClr>
              <a:buSzPts val="2200"/>
              <a:buFont typeface="Arial"/>
              <a:buNone/>
            </a:pPr>
            <a:endParaRPr sz="2200" b="0" i="0" u="none" strike="noStrike" cap="none" dirty="0">
              <a:solidFill>
                <a:schemeClr val="lt1"/>
              </a:solidFill>
              <a:latin typeface="Century Gothic"/>
              <a:ea typeface="Century Gothic"/>
              <a:cs typeface="Century Gothic"/>
              <a:sym typeface="Century Gothic"/>
            </a:endParaRPr>
          </a:p>
          <a:p>
            <a:pPr marL="228600" marR="0" lvl="0" indent="0" algn="l" rtl="0">
              <a:lnSpc>
                <a:spcPct val="90000"/>
              </a:lnSpc>
              <a:spcBef>
                <a:spcPts val="1000"/>
              </a:spcBef>
              <a:spcAft>
                <a:spcPts val="0"/>
              </a:spcAft>
              <a:buNone/>
            </a:pPr>
            <a:endParaRPr sz="2200" b="0" i="0" u="none" strike="noStrike" cap="none" dirty="0">
              <a:solidFill>
                <a:schemeClr val="lt1"/>
              </a:solidFill>
              <a:latin typeface="Century Gothic"/>
              <a:ea typeface="Century Gothic"/>
              <a:cs typeface="Century Gothic"/>
              <a:sym typeface="Century Gothic"/>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66"/>
        <p:cNvGrpSpPr/>
        <p:nvPr/>
      </p:nvGrpSpPr>
      <p:grpSpPr>
        <a:xfrm>
          <a:off x="0" y="0"/>
          <a:ext cx="0" cy="0"/>
          <a:chOff x="0" y="0"/>
          <a:chExt cx="0" cy="0"/>
        </a:xfrm>
      </p:grpSpPr>
      <p:pic>
        <p:nvPicPr>
          <p:cNvPr id="81" name="Picture 8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002263"/>
            <a:ext cx="3027759" cy="3141237"/>
          </a:xfrm>
          <a:prstGeom prst="rect">
            <a:avLst/>
          </a:prstGeom>
        </p:spPr>
      </p:pic>
      <p:pic>
        <p:nvPicPr>
          <p:cNvPr id="83" name="Picture 8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169260"/>
            <a:ext cx="1141809" cy="1774090"/>
          </a:xfrm>
          <a:prstGeom prst="rect">
            <a:avLst/>
          </a:prstGeom>
        </p:spPr>
      </p:pic>
      <p:sp>
        <p:nvSpPr>
          <p:cNvPr id="85" name="Oval 8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7" name="Picture 8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5999559" y="0"/>
            <a:ext cx="1202540" cy="856055"/>
          </a:xfrm>
          <a:prstGeom prst="rect">
            <a:avLst/>
          </a:prstGeom>
        </p:spPr>
      </p:pic>
      <p:pic>
        <p:nvPicPr>
          <p:cNvPr id="89" name="Picture 8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91" name="Rectangle 9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7" name="Google Shape;267;p42"/>
          <p:cNvSpPr txBox="1"/>
          <p:nvPr/>
        </p:nvSpPr>
        <p:spPr>
          <a:xfrm>
            <a:off x="5012871" y="1085850"/>
            <a:ext cx="3298371" cy="2497185"/>
          </a:xfrm>
          <a:prstGeom prst="rect">
            <a:avLst/>
          </a:prstGeom>
        </p:spPr>
        <p:txBody>
          <a:bodyPr spcFirstLastPara="1" vert="horz" lIns="91440" tIns="45720" rIns="91440" bIns="45720" rtlCol="0" anchor="b" anchorCtr="0">
            <a:normAutofit/>
          </a:bodyPr>
          <a:lstStyle/>
          <a:p>
            <a:pPr marL="0" marR="0" lvl="0" indent="0" defTabSz="457200">
              <a:spcBef>
                <a:spcPct val="0"/>
              </a:spcBef>
              <a:spcAft>
                <a:spcPts val="600"/>
              </a:spcAft>
            </a:pPr>
            <a:r>
              <a:rPr lang="en-US" sz="4500" b="0" i="0" kern="1200">
                <a:solidFill>
                  <a:schemeClr val="tx2"/>
                </a:solidFill>
                <a:latin typeface="+mj-lt"/>
                <a:ea typeface="+mj-ea"/>
                <a:cs typeface="+mj-cs"/>
                <a:sym typeface="Century Gothic"/>
              </a:rPr>
              <a:t>Questions?</a:t>
            </a:r>
          </a:p>
        </p:txBody>
      </p:sp>
      <p:pic>
        <p:nvPicPr>
          <p:cNvPr id="268" name="Google Shape;268;p42" descr="C:\Users\ezambito\AppData\Local\Microsoft\Windows\Temporary Internet Files\Content.IE5\EZRZHCEB\MC900441498[1].png"/>
          <p:cNvPicPr preferRelativeResize="0"/>
          <p:nvPr/>
        </p:nvPicPr>
        <p:blipFill rotWithShape="1">
          <a:blip r:embed="rId8"/>
          <a:stretch/>
        </p:blipFill>
        <p:spPr>
          <a:xfrm>
            <a:off x="482890" y="527616"/>
            <a:ext cx="4087918" cy="4087918"/>
          </a:xfrm>
          <a:prstGeom prst="rect">
            <a:avLst/>
          </a:prstGeom>
          <a:noFill/>
          <a:effectLst/>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idx="1"/>
          </p:nvPr>
        </p:nvSpPr>
        <p:spPr>
          <a:xfrm>
            <a:off x="514350" y="782250"/>
            <a:ext cx="8035500" cy="42969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r>
              <a:rPr lang="en" sz="2450" b="1">
                <a:solidFill>
                  <a:schemeClr val="tx1">
                    <a:lumMod val="95000"/>
                  </a:schemeClr>
                </a:solidFill>
              </a:rPr>
              <a:t>I look forward to a great year! </a:t>
            </a:r>
            <a:r>
              <a:rPr lang="en" sz="2450">
                <a:solidFill>
                  <a:schemeClr val="tx1">
                    <a:lumMod val="95000"/>
                  </a:schemeClr>
                </a:solidFill>
              </a:rPr>
              <a:t>​</a:t>
            </a:r>
            <a:endParaRPr lang="en-US" sz="2450">
              <a:solidFill>
                <a:schemeClr val="tx1">
                  <a:lumMod val="95000"/>
                </a:schemeClr>
              </a:solidFill>
            </a:endParaRPr>
          </a:p>
          <a:p>
            <a:pPr marL="457200" lvl="0" indent="0" algn="l" rtl="0">
              <a:lnSpc>
                <a:spcPct val="115000"/>
              </a:lnSpc>
              <a:spcBef>
                <a:spcPts val="0"/>
              </a:spcBef>
              <a:spcAft>
                <a:spcPts val="0"/>
              </a:spcAft>
              <a:buNone/>
            </a:pPr>
            <a:r>
              <a:rPr lang="en" sz="1700">
                <a:solidFill>
                  <a:schemeClr val="tx1">
                    <a:lumMod val="95000"/>
                  </a:schemeClr>
                </a:solidFill>
              </a:rPr>
              <a:t>​</a:t>
            </a:r>
            <a:endParaRPr sz="1700">
              <a:solidFill>
                <a:schemeClr val="tx1">
                  <a:lumMod val="95000"/>
                </a:schemeClr>
              </a:solidFill>
            </a:endParaRPr>
          </a:p>
          <a:p>
            <a:pPr marL="457200" lvl="0" indent="0" algn="l" rtl="0">
              <a:lnSpc>
                <a:spcPct val="115000"/>
              </a:lnSpc>
              <a:spcBef>
                <a:spcPts val="0"/>
              </a:spcBef>
              <a:spcAft>
                <a:spcPts val="0"/>
              </a:spcAft>
              <a:buNone/>
            </a:pPr>
            <a:endParaRPr sz="1700">
              <a:solidFill>
                <a:schemeClr val="tx1">
                  <a:lumMod val="95000"/>
                </a:schemeClr>
              </a:solidFill>
            </a:endParaRPr>
          </a:p>
          <a:p>
            <a:pPr marL="457200" lvl="0" indent="0" algn="l" rtl="0">
              <a:lnSpc>
                <a:spcPct val="115000"/>
              </a:lnSpc>
              <a:spcBef>
                <a:spcPts val="0"/>
              </a:spcBef>
              <a:spcAft>
                <a:spcPts val="0"/>
              </a:spcAft>
              <a:buNone/>
            </a:pPr>
            <a:r>
              <a:rPr lang="en" sz="1800">
                <a:solidFill>
                  <a:schemeClr val="tx1">
                    <a:lumMod val="95000"/>
                  </a:schemeClr>
                </a:solidFill>
              </a:rPr>
              <a:t>Yesterday in gone.​</a:t>
            </a:r>
            <a:endParaRPr sz="1800">
              <a:solidFill>
                <a:schemeClr val="tx1">
                  <a:lumMod val="95000"/>
                </a:schemeClr>
              </a:solidFill>
            </a:endParaRPr>
          </a:p>
          <a:p>
            <a:pPr marL="457200" lvl="0" indent="0" algn="l" rtl="0">
              <a:lnSpc>
                <a:spcPct val="115000"/>
              </a:lnSpc>
              <a:spcBef>
                <a:spcPts val="0"/>
              </a:spcBef>
              <a:spcAft>
                <a:spcPts val="0"/>
              </a:spcAft>
              <a:buNone/>
            </a:pPr>
            <a:r>
              <a:rPr lang="en" sz="1800">
                <a:solidFill>
                  <a:schemeClr val="tx1">
                    <a:lumMod val="95000"/>
                  </a:schemeClr>
                </a:solidFill>
              </a:rPr>
              <a:t>Tomorrow has not yet come.​</a:t>
            </a:r>
            <a:endParaRPr sz="1800">
              <a:solidFill>
                <a:schemeClr val="tx1">
                  <a:lumMod val="95000"/>
                </a:schemeClr>
              </a:solidFill>
            </a:endParaRPr>
          </a:p>
          <a:p>
            <a:pPr marL="457200" lvl="0" indent="0" algn="l" rtl="0">
              <a:lnSpc>
                <a:spcPct val="115000"/>
              </a:lnSpc>
              <a:spcBef>
                <a:spcPts val="0"/>
              </a:spcBef>
              <a:spcAft>
                <a:spcPts val="0"/>
              </a:spcAft>
              <a:buNone/>
            </a:pPr>
            <a:r>
              <a:rPr lang="en" sz="1800">
                <a:solidFill>
                  <a:schemeClr val="tx1">
                    <a:lumMod val="95000"/>
                  </a:schemeClr>
                </a:solidFill>
              </a:rPr>
              <a:t>We have only today.​</a:t>
            </a:r>
            <a:endParaRPr sz="1800">
              <a:solidFill>
                <a:schemeClr val="tx1">
                  <a:lumMod val="95000"/>
                </a:schemeClr>
              </a:solidFill>
            </a:endParaRPr>
          </a:p>
          <a:p>
            <a:pPr marL="457200" lvl="0" indent="0" algn="l" rtl="0">
              <a:lnSpc>
                <a:spcPct val="115000"/>
              </a:lnSpc>
              <a:spcBef>
                <a:spcPts val="0"/>
              </a:spcBef>
              <a:spcAft>
                <a:spcPts val="0"/>
              </a:spcAft>
              <a:buNone/>
            </a:pPr>
            <a:r>
              <a:rPr lang="en" sz="1800">
                <a:solidFill>
                  <a:schemeClr val="tx1">
                    <a:lumMod val="95000"/>
                  </a:schemeClr>
                </a:solidFill>
              </a:rPr>
              <a:t>Let us begin.​</a:t>
            </a:r>
            <a:endParaRPr sz="1800">
              <a:solidFill>
                <a:schemeClr val="tx1">
                  <a:lumMod val="95000"/>
                </a:schemeClr>
              </a:solidFill>
            </a:endParaRPr>
          </a:p>
          <a:p>
            <a:pPr marL="457200" lvl="0" indent="0" algn="l" rtl="0">
              <a:lnSpc>
                <a:spcPct val="115000"/>
              </a:lnSpc>
              <a:spcBef>
                <a:spcPts val="0"/>
              </a:spcBef>
              <a:spcAft>
                <a:spcPts val="0"/>
              </a:spcAft>
              <a:buNone/>
            </a:pPr>
            <a:r>
              <a:rPr lang="en" sz="1800">
                <a:solidFill>
                  <a:schemeClr val="tx1">
                    <a:lumMod val="95000"/>
                  </a:schemeClr>
                </a:solidFill>
              </a:rPr>
              <a:t>-</a:t>
            </a:r>
            <a:r>
              <a:rPr lang="en" sz="1800" b="1">
                <a:solidFill>
                  <a:schemeClr val="tx1">
                    <a:lumMod val="95000"/>
                  </a:schemeClr>
                </a:solidFill>
              </a:rPr>
              <a:t>Mother Teresa</a:t>
            </a:r>
            <a:r>
              <a:rPr lang="en" sz="1800">
                <a:solidFill>
                  <a:schemeClr val="tx1">
                    <a:lumMod val="95000"/>
                  </a:schemeClr>
                </a:solidFill>
              </a:rPr>
              <a:t>​</a:t>
            </a:r>
            <a:endParaRPr sz="1800">
              <a:solidFill>
                <a:schemeClr val="tx1">
                  <a:lumMod val="95000"/>
                </a:schemeClr>
              </a:solidFill>
            </a:endParaRPr>
          </a:p>
          <a:p>
            <a:pPr marL="457200" lvl="0" indent="0" algn="l" rtl="0">
              <a:lnSpc>
                <a:spcPct val="115000"/>
              </a:lnSpc>
              <a:spcBef>
                <a:spcPts val="0"/>
              </a:spcBef>
              <a:spcAft>
                <a:spcPts val="0"/>
              </a:spcAft>
              <a:buNone/>
            </a:pPr>
            <a:r>
              <a:rPr lang="en" sz="1700">
                <a:solidFill>
                  <a:schemeClr val="tx1">
                    <a:lumMod val="95000"/>
                  </a:schemeClr>
                </a:solidFill>
              </a:rPr>
              <a:t>​</a:t>
            </a:r>
            <a:endParaRPr sz="1700">
              <a:solidFill>
                <a:schemeClr val="tx1">
                  <a:lumMod val="95000"/>
                </a:schemeClr>
              </a:solidFill>
            </a:endParaRPr>
          </a:p>
          <a:p>
            <a:pPr marL="457200" lvl="0" indent="0" algn="l" rtl="0">
              <a:lnSpc>
                <a:spcPct val="115000"/>
              </a:lnSpc>
              <a:spcBef>
                <a:spcPts val="0"/>
              </a:spcBef>
              <a:spcAft>
                <a:spcPts val="0"/>
              </a:spcAft>
              <a:buNone/>
            </a:pPr>
            <a:endParaRPr sz="1200">
              <a:solidFill>
                <a:schemeClr val="tx1">
                  <a:lumMod val="95000"/>
                </a:schemeClr>
              </a:solidFill>
            </a:endParaRPr>
          </a:p>
          <a:p>
            <a:pPr indent="0">
              <a:lnSpc>
                <a:spcPct val="115000"/>
              </a:lnSpc>
              <a:spcBef>
                <a:spcPts val="0"/>
              </a:spcBef>
              <a:buNone/>
            </a:pPr>
            <a:r>
              <a:rPr lang="en" sz="1500">
                <a:solidFill>
                  <a:schemeClr val="tx1">
                    <a:lumMod val="95000"/>
                  </a:schemeClr>
                </a:solidFill>
              </a:rPr>
              <a:t>Please do not hesitate to contact me if you have any concerns or questions.​</a:t>
            </a:r>
            <a:endParaRPr sz="1500">
              <a:solidFill>
                <a:schemeClr val="tx1">
                  <a:lumMod val="95000"/>
                </a:schemeClr>
              </a:solidFill>
            </a:endParaRPr>
          </a:p>
          <a:p>
            <a:pPr marL="457200" lvl="0" indent="0" algn="l" rtl="0">
              <a:lnSpc>
                <a:spcPct val="115000"/>
              </a:lnSpc>
              <a:spcBef>
                <a:spcPts val="0"/>
              </a:spcBef>
              <a:spcAft>
                <a:spcPts val="0"/>
              </a:spcAft>
              <a:buNone/>
            </a:pPr>
            <a:r>
              <a:rPr lang="en" sz="1500">
                <a:solidFill>
                  <a:schemeClr val="tx1">
                    <a:lumMod val="95000"/>
                  </a:schemeClr>
                </a:solidFill>
              </a:rPr>
              <a:t>​</a:t>
            </a:r>
            <a:endParaRPr sz="1500">
              <a:solidFill>
                <a:schemeClr val="tx1">
                  <a:lumMod val="95000"/>
                </a:schemeClr>
              </a:solidFill>
            </a:endParaRPr>
          </a:p>
          <a:p>
            <a:pPr marL="457200" lvl="0" indent="0" algn="l" rtl="0">
              <a:lnSpc>
                <a:spcPct val="115000"/>
              </a:lnSpc>
              <a:spcBef>
                <a:spcPts val="0"/>
              </a:spcBef>
              <a:spcAft>
                <a:spcPts val="0"/>
              </a:spcAft>
              <a:buNone/>
            </a:pPr>
            <a:r>
              <a:rPr lang="en" sz="1500">
                <a:solidFill>
                  <a:schemeClr val="tx1">
                    <a:lumMod val="95000"/>
                  </a:schemeClr>
                </a:solidFill>
              </a:rPr>
              <a:t>Ashley Johnson </a:t>
            </a:r>
            <a:r>
              <a:rPr lang="en" sz="1500" u="sng">
                <a:solidFill>
                  <a:schemeClr val="tx1">
                    <a:lumMod val="95000"/>
                  </a:schemeClr>
                </a:solidFill>
              </a:rPr>
              <a:t>ajohnson@mtctampa.org</a:t>
            </a:r>
            <a:r>
              <a:rPr lang="en" sz="1500">
                <a:solidFill>
                  <a:schemeClr val="tx1">
                    <a:lumMod val="95000"/>
                  </a:schemeClr>
                </a:solidFill>
              </a:rPr>
              <a:t>​</a:t>
            </a:r>
            <a:endParaRPr sz="1500">
              <a:solidFill>
                <a:schemeClr val="tx1">
                  <a:lumMod val="95000"/>
                </a:schemeClr>
              </a:solidFill>
            </a:endParaRPr>
          </a:p>
          <a:p>
            <a:pPr marL="457200" lvl="0" indent="0" algn="l" rtl="0">
              <a:lnSpc>
                <a:spcPct val="115000"/>
              </a:lnSpc>
              <a:spcBef>
                <a:spcPts val="0"/>
              </a:spcBef>
              <a:spcAft>
                <a:spcPts val="0"/>
              </a:spcAft>
              <a:buNone/>
            </a:pPr>
            <a:endParaRPr sz="1800" b="1" u="sng">
              <a:solidFill>
                <a:srgbClr val="00B0F0"/>
              </a:solidFill>
              <a:latin typeface="Arial"/>
              <a:ea typeface="Arial"/>
              <a:cs typeface="Arial"/>
              <a:sym typeface="Arial"/>
            </a:endParaRPr>
          </a:p>
          <a:p>
            <a:pPr marL="228600" lvl="0" indent="0" algn="l" rtl="0">
              <a:lnSpc>
                <a:spcPct val="115000"/>
              </a:lnSpc>
              <a:spcBef>
                <a:spcPts val="0"/>
              </a:spcBef>
              <a:spcAft>
                <a:spcPts val="0"/>
              </a:spcAft>
              <a:buNone/>
            </a:pPr>
            <a:endParaRPr/>
          </a:p>
          <a:p>
            <a:pPr marL="228600" marR="0" lvl="0" indent="-88900" algn="l" rtl="0">
              <a:lnSpc>
                <a:spcPct val="90000"/>
              </a:lnSpc>
              <a:spcBef>
                <a:spcPts val="1000"/>
              </a:spcBef>
              <a:spcAft>
                <a:spcPts val="0"/>
              </a:spcAft>
              <a:buClr>
                <a:schemeClr val="lt1"/>
              </a:buClr>
              <a:buSzPts val="2200"/>
              <a:buFont typeface="Arial"/>
              <a:buNone/>
            </a:pPr>
            <a:endParaRPr sz="2200" b="0" i="0" u="none" strike="noStrike" cap="none">
              <a:solidFill>
                <a:schemeClr val="lt1"/>
              </a:solidFill>
              <a:latin typeface="Century Gothic"/>
              <a:ea typeface="Century Gothic"/>
              <a:cs typeface="Century Gothic"/>
              <a:sym typeface="Century Gothic"/>
            </a:endParaRPr>
          </a:p>
          <a:p>
            <a:pPr marL="228600" marR="0" lvl="0" indent="0" algn="l" rtl="0">
              <a:lnSpc>
                <a:spcPct val="90000"/>
              </a:lnSpc>
              <a:spcBef>
                <a:spcPts val="1000"/>
              </a:spcBef>
              <a:spcAft>
                <a:spcPts val="0"/>
              </a:spcAft>
              <a:buNone/>
            </a:pPr>
            <a:endParaRPr sz="2200" b="0" i="0" u="none" strike="noStrike" cap="none">
              <a:solidFill>
                <a:schemeClr val="lt1"/>
              </a:solidFill>
              <a:latin typeface="Century Gothic"/>
              <a:ea typeface="Century Gothic"/>
              <a:cs typeface="Century Gothic"/>
              <a:sym typeface="Century Gothic"/>
            </a:endParaRPr>
          </a:p>
        </p:txBody>
      </p:sp>
      <p:pic>
        <p:nvPicPr>
          <p:cNvPr id="274" name="Google Shape;274;p43"/>
          <p:cNvPicPr preferRelativeResize="0"/>
          <p:nvPr/>
        </p:nvPicPr>
        <p:blipFill>
          <a:blip r:embed="rId3">
            <a:alphaModFix/>
          </a:blip>
          <a:stretch>
            <a:fillRect/>
          </a:stretch>
        </p:blipFill>
        <p:spPr>
          <a:xfrm>
            <a:off x="5123625" y="1384725"/>
            <a:ext cx="2419350" cy="2200275"/>
          </a:xfrm>
          <a:prstGeom prst="rect">
            <a:avLst/>
          </a:prstGeom>
          <a:noFill/>
          <a:ln>
            <a:noFill/>
          </a:ln>
        </p:spPr>
      </p:pic>
      <p:sp>
        <p:nvSpPr>
          <p:cNvPr id="275" name="Google Shape;275;p43"/>
          <p:cNvSpPr txBox="1"/>
          <p:nvPr/>
        </p:nvSpPr>
        <p:spPr>
          <a:xfrm>
            <a:off x="4464850" y="12990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6" name="Google Shape;206;p33" descr="http://professional-organizer.com/WordPress/wp-content/uploads/2012/08/Depositphotos_3244687_xs.jpg"/>
          <p:cNvPicPr preferRelativeResize="0"/>
          <p:nvPr/>
        </p:nvPicPr>
        <p:blipFill rotWithShape="1">
          <a:blip r:embed="rId3">
            <a:alphaModFix/>
          </a:blip>
          <a:srcRect/>
          <a:stretch/>
        </p:blipFill>
        <p:spPr>
          <a:xfrm>
            <a:off x="6669259" y="456453"/>
            <a:ext cx="2393197" cy="1985600"/>
          </a:xfrm>
          <a:prstGeom prst="rect">
            <a:avLst/>
          </a:prstGeom>
          <a:noFill/>
          <a:ln>
            <a:noFill/>
          </a:ln>
        </p:spPr>
      </p:pic>
      <p:sp>
        <p:nvSpPr>
          <p:cNvPr id="204" name="Google Shape;204;p33"/>
          <p:cNvSpPr txBox="1">
            <a:spLocks noGrp="1"/>
          </p:cNvSpPr>
          <p:nvPr>
            <p:ph type="title"/>
          </p:nvPr>
        </p:nvSpPr>
        <p:spPr>
          <a:xfrm>
            <a:off x="1476455" y="45261"/>
            <a:ext cx="5033683" cy="586994"/>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Font typeface="Century Gothic"/>
              <a:buNone/>
            </a:pPr>
            <a:r>
              <a:rPr lang="en-US" sz="4000" b="1" i="0" u="none" strike="noStrike" cap="none">
                <a:solidFill>
                  <a:schemeClr val="bg2">
                    <a:lumMod val="60000"/>
                    <a:lumOff val="40000"/>
                  </a:schemeClr>
                </a:solidFill>
                <a:latin typeface="Century Gothic"/>
                <a:ea typeface="Century Gothic"/>
                <a:cs typeface="Century Gothic"/>
                <a:sym typeface="Century Gothic"/>
              </a:rPr>
              <a:t>MY GOALS</a:t>
            </a:r>
            <a:endParaRPr lang="en-US" b="1">
              <a:solidFill>
                <a:schemeClr val="bg2">
                  <a:lumMod val="60000"/>
                  <a:lumOff val="40000"/>
                </a:schemeClr>
              </a:solidFill>
            </a:endParaRPr>
          </a:p>
        </p:txBody>
      </p:sp>
      <p:sp>
        <p:nvSpPr>
          <p:cNvPr id="205" name="Google Shape;205;p33"/>
          <p:cNvSpPr txBox="1">
            <a:spLocks noGrp="1"/>
          </p:cNvSpPr>
          <p:nvPr>
            <p:ph idx="1"/>
          </p:nvPr>
        </p:nvSpPr>
        <p:spPr>
          <a:xfrm>
            <a:off x="0" y="632250"/>
            <a:ext cx="6839700" cy="4057500"/>
          </a:xfrm>
          <a:prstGeom prst="rect">
            <a:avLst/>
          </a:prstGeom>
          <a:noFill/>
          <a:ln>
            <a:noFill/>
          </a:ln>
        </p:spPr>
        <p:txBody>
          <a:bodyPr spcFirstLastPara="1" wrap="square" lIns="91425" tIns="45700" rIns="91425" bIns="45700" anchor="t" anchorCtr="0">
            <a:noAutofit/>
          </a:bodyPr>
          <a:lstStyle/>
          <a:p>
            <a:pPr marL="228600" indent="-215900">
              <a:lnSpc>
                <a:spcPct val="80000"/>
              </a:lnSpc>
              <a:spcBef>
                <a:spcPts val="0"/>
              </a:spcBef>
              <a:buSzPts val="2000"/>
            </a:pPr>
            <a:r>
              <a:rPr lang="en-US" sz="2000" b="0" i="0" u="none" strike="noStrike" cap="none">
                <a:latin typeface="Century Gothic"/>
                <a:ea typeface="Century Gothic"/>
                <a:cs typeface="Century Gothic"/>
                <a:sym typeface="Century Gothic"/>
              </a:rPr>
              <a:t>All my students will perform and learn at</a:t>
            </a:r>
            <a:r>
              <a:rPr lang="en-US" sz="2000"/>
              <a:t> rigorous </a:t>
            </a:r>
            <a:r>
              <a:rPr lang="en-US" sz="2000" b="0" i="0" u="none" strike="noStrike" cap="none">
                <a:latin typeface="Century Gothic"/>
                <a:ea typeface="Century Gothic"/>
                <a:cs typeface="Century Gothic"/>
                <a:sym typeface="Century Gothic"/>
              </a:rPr>
              <a:t>levels.  </a:t>
            </a:r>
          </a:p>
          <a:p>
            <a:pPr marL="228600" marR="0" lvl="0" indent="-215900" algn="l" rtl="0">
              <a:lnSpc>
                <a:spcPct val="80000"/>
              </a:lnSpc>
              <a:spcBef>
                <a:spcPts val="1000"/>
              </a:spcBef>
              <a:spcAft>
                <a:spcPts val="0"/>
              </a:spcAft>
              <a:buClr>
                <a:schemeClr val="lt1"/>
              </a:buClr>
              <a:buSzPts val="2000"/>
              <a:buFont typeface="Arial"/>
              <a:buChar char="•"/>
            </a:pPr>
            <a:r>
              <a:rPr lang="en-US" sz="2000" b="0" i="0" u="none" strike="noStrike" cap="none">
                <a:solidFill>
                  <a:schemeClr val="lt1"/>
                </a:solidFill>
                <a:latin typeface="Century Gothic"/>
                <a:ea typeface="Century Gothic"/>
                <a:cs typeface="Century Gothic"/>
                <a:sym typeface="Century Gothic"/>
              </a:rPr>
              <a:t>Students will be challenged and learn to persevere using problem solving strategies. </a:t>
            </a:r>
          </a:p>
          <a:p>
            <a:pPr marL="228600" marR="0" lvl="0" indent="-215900" algn="l" rtl="0">
              <a:lnSpc>
                <a:spcPct val="80000"/>
              </a:lnSpc>
              <a:spcBef>
                <a:spcPts val="1000"/>
              </a:spcBef>
              <a:spcAft>
                <a:spcPts val="0"/>
              </a:spcAft>
              <a:buClr>
                <a:schemeClr val="lt1"/>
              </a:buClr>
              <a:buSzPts val="2000"/>
              <a:buFont typeface="Arial"/>
              <a:buChar char="•"/>
            </a:pPr>
            <a:r>
              <a:rPr lang="en-US" sz="2000" b="0" i="0" u="none" strike="noStrike" cap="none">
                <a:solidFill>
                  <a:schemeClr val="lt1"/>
                </a:solidFill>
                <a:latin typeface="Century Gothic"/>
                <a:ea typeface="Century Gothic"/>
                <a:cs typeface="Century Gothic"/>
                <a:sym typeface="Century Gothic"/>
              </a:rPr>
              <a:t>Students will set goals for themselves</a:t>
            </a:r>
            <a:r>
              <a:rPr lang="en-US">
                <a:solidFill>
                  <a:schemeClr val="lt1"/>
                </a:solidFill>
                <a:latin typeface="Century Gothic"/>
                <a:ea typeface="Century Gothic"/>
                <a:cs typeface="Century Gothic"/>
                <a:sym typeface="Century Gothic"/>
              </a:rPr>
              <a:t>,</a:t>
            </a:r>
            <a:r>
              <a:rPr lang="en-US" sz="2000" b="0" i="0" u="none" strike="noStrike" cap="none">
                <a:solidFill>
                  <a:schemeClr val="lt1"/>
                </a:solidFill>
                <a:latin typeface="Century Gothic"/>
                <a:ea typeface="Century Gothic"/>
                <a:cs typeface="Century Gothic"/>
                <a:sym typeface="Century Gothic"/>
              </a:rPr>
              <a:t> and I will help them exceed those goals daily.  </a:t>
            </a:r>
            <a:endParaRPr lang="en-US" sz="2000" b="0" i="0" u="none" strike="noStrike" cap="none">
              <a:solidFill>
                <a:schemeClr val="lt1"/>
              </a:solidFill>
              <a:latin typeface="Century Gothic"/>
              <a:ea typeface="Century Gothic"/>
              <a:cs typeface="Century Gothic"/>
            </a:endParaRPr>
          </a:p>
          <a:p>
            <a:pPr marL="228600" marR="0" lvl="0" indent="-215900" algn="l" rtl="0">
              <a:lnSpc>
                <a:spcPct val="80000"/>
              </a:lnSpc>
              <a:spcBef>
                <a:spcPts val="1000"/>
              </a:spcBef>
              <a:spcAft>
                <a:spcPts val="0"/>
              </a:spcAft>
              <a:buClr>
                <a:schemeClr val="lt1"/>
              </a:buClr>
              <a:buSzPts val="2000"/>
              <a:buFont typeface="Arial"/>
              <a:buChar char="•"/>
            </a:pPr>
            <a:r>
              <a:rPr lang="en-US" sz="2000" b="0" i="0" u="none" strike="noStrike" cap="none">
                <a:solidFill>
                  <a:schemeClr val="lt1"/>
                </a:solidFill>
                <a:latin typeface="Century Gothic"/>
                <a:ea typeface="Century Gothic"/>
                <a:cs typeface="Century Gothic"/>
                <a:sym typeface="Century Gothic"/>
              </a:rPr>
              <a:t>Students will feel encouraged, supported, and safe in my classroom at all times.  </a:t>
            </a:r>
            <a:endParaRPr lang="en-US" sz="2000" b="0" i="0" u="none" strike="noStrike" cap="none">
              <a:solidFill>
                <a:schemeClr val="lt1"/>
              </a:solidFill>
              <a:latin typeface="Century Gothic"/>
              <a:ea typeface="Century Gothic"/>
              <a:cs typeface="Century Gothic"/>
            </a:endParaRPr>
          </a:p>
          <a:p>
            <a:pPr marL="228600" marR="0" lvl="0" indent="-215900" algn="l" rtl="0">
              <a:lnSpc>
                <a:spcPct val="80000"/>
              </a:lnSpc>
              <a:spcBef>
                <a:spcPts val="1000"/>
              </a:spcBef>
              <a:spcAft>
                <a:spcPts val="0"/>
              </a:spcAft>
              <a:buClr>
                <a:schemeClr val="accent1"/>
              </a:buClr>
              <a:buSzPts val="2000"/>
              <a:buFont typeface="Arial"/>
              <a:buChar char="•"/>
            </a:pPr>
            <a:r>
              <a:rPr lang="en-US" sz="2000" b="1" i="0" u="none" strike="noStrike" cap="none">
                <a:solidFill>
                  <a:schemeClr val="bg2">
                    <a:lumMod val="60000"/>
                    <a:lumOff val="40000"/>
                  </a:schemeClr>
                </a:solidFill>
                <a:latin typeface="Century Gothic"/>
                <a:ea typeface="Century Gothic"/>
                <a:cs typeface="Century Gothic"/>
                <a:sym typeface="Century Gothic"/>
              </a:rPr>
              <a:t>Our Mission Statement:</a:t>
            </a:r>
            <a:r>
              <a:rPr lang="en-US" sz="2000" b="0" i="0" u="none" strike="noStrike" cap="none">
                <a:solidFill>
                  <a:schemeClr val="accent1"/>
                </a:solidFill>
                <a:latin typeface="Century Gothic"/>
                <a:ea typeface="Century Gothic"/>
                <a:cs typeface="Century Gothic"/>
                <a:sym typeface="Century Gothic"/>
              </a:rPr>
              <a:t> </a:t>
            </a:r>
            <a:r>
              <a:rPr lang="en-US" sz="2000" b="0" i="0" u="none" strike="noStrike" cap="none">
                <a:solidFill>
                  <a:schemeClr val="lt1"/>
                </a:solidFill>
                <a:latin typeface="Century Gothic"/>
                <a:ea typeface="Century Gothic"/>
                <a:cs typeface="Century Gothic"/>
                <a:sym typeface="Century Gothic"/>
              </a:rPr>
              <a:t>Inspired by Mother Teresa of Calcutta and rooted in the Catholic faith, our mission is to develop young people who strive for academic excellence, recognize the dignity of each individual and foster service to others.</a:t>
            </a:r>
            <a:endParaRPr lang="en-US" sz="2000" b="0" i="0" u="none" strike="noStrike" cap="none">
              <a:solidFill>
                <a:schemeClr val="lt1"/>
              </a:solidFill>
              <a:latin typeface="Century Gothic"/>
              <a:ea typeface="Century Gothic"/>
              <a:cs typeface="Century Gothic"/>
            </a:endParaRPr>
          </a:p>
        </p:txBody>
      </p:sp>
      <p:pic>
        <p:nvPicPr>
          <p:cNvPr id="207" name="Google Shape;207;p33" descr="http://i1.tribune.com.pk/wp-content/uploads/2013/08/596977-image-1377788409-306-640x480.JPG"/>
          <p:cNvPicPr preferRelativeResize="0"/>
          <p:nvPr/>
        </p:nvPicPr>
        <p:blipFill rotWithShape="1">
          <a:blip r:embed="rId4">
            <a:alphaModFix/>
          </a:blip>
          <a:srcRect l="17523" r="17065"/>
          <a:stretch/>
        </p:blipFill>
        <p:spPr>
          <a:xfrm>
            <a:off x="6717560" y="2965450"/>
            <a:ext cx="2203450" cy="1875200"/>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5056581" y="471949"/>
            <a:ext cx="2480808" cy="1231490"/>
          </a:xfrm>
          <a:prstGeom prst="rect">
            <a:avLst/>
          </a:prstGeom>
        </p:spPr>
        <p:txBody>
          <a:bodyPr spcFirstLastPara="1" vert="horz" lIns="91440" tIns="45720" rIns="91440" bIns="45720" rtlCol="0" anchor="t" anchorCtr="0">
            <a:normAutofit/>
          </a:bodyPr>
          <a:lstStyle/>
          <a:p>
            <a:pPr>
              <a:lnSpc>
                <a:spcPct val="90000"/>
              </a:lnSpc>
              <a:buClr>
                <a:schemeClr val="lt1"/>
              </a:buClr>
            </a:pPr>
            <a:r>
              <a:rPr lang="en-US" sz="2300" b="1" u="none" strike="noStrike" cap="none">
                <a:solidFill>
                  <a:schemeClr val="bg2">
                    <a:lumMod val="60000"/>
                    <a:lumOff val="40000"/>
                  </a:schemeClr>
                </a:solidFill>
                <a:sym typeface="Overlock"/>
              </a:rPr>
              <a:t>SCIENCE UNITS: GRADE 6 Earth Science</a:t>
            </a:r>
            <a:r>
              <a:rPr lang="en-US" sz="2300" b="1">
                <a:solidFill>
                  <a:schemeClr val="bg2">
                    <a:lumMod val="60000"/>
                    <a:lumOff val="40000"/>
                  </a:schemeClr>
                </a:solidFill>
                <a:sym typeface="Overlock"/>
              </a:rPr>
              <a:t> </a:t>
            </a:r>
            <a:endParaRPr lang="en-US" sz="2300" b="1" u="none" strike="noStrike" cap="none">
              <a:solidFill>
                <a:schemeClr val="bg2">
                  <a:lumMod val="60000"/>
                  <a:lumOff val="40000"/>
                </a:schemeClr>
              </a:solidFill>
            </a:endParaRPr>
          </a:p>
        </p:txBody>
      </p:sp>
      <p:pic>
        <p:nvPicPr>
          <p:cNvPr id="214" name="Google Shape;214;p34"/>
          <p:cNvPicPr preferRelativeResize="0"/>
          <p:nvPr/>
        </p:nvPicPr>
        <p:blipFill rotWithShape="1">
          <a:blip r:embed="rId4"/>
          <a:srcRect l="8704" r="4210" b="3"/>
          <a:stretch/>
        </p:blipFill>
        <p:spPr>
          <a:xfrm>
            <a:off x="-1" y="10"/>
            <a:ext cx="4570804" cy="5143490"/>
          </a:xfrm>
          <a:prstGeom prst="rect">
            <a:avLst/>
          </a:prstGeom>
          <a:noFill/>
        </p:spPr>
      </p:pic>
      <p:sp>
        <p:nvSpPr>
          <p:cNvPr id="213" name="Google Shape;213;p34"/>
          <p:cNvSpPr txBox="1"/>
          <p:nvPr/>
        </p:nvSpPr>
        <p:spPr>
          <a:xfrm>
            <a:off x="4815281" y="1289050"/>
            <a:ext cx="4195308" cy="3619499"/>
          </a:xfrm>
          <a:prstGeom prst="rect">
            <a:avLst/>
          </a:prstGeom>
        </p:spPr>
        <p:txBody>
          <a:bodyPr spcFirstLastPara="1" vert="horz" lIns="91440" tIns="45720" rIns="91440" bIns="45720" rtlCol="0" anchor="t" anchorCtr="0">
            <a:noAutofit/>
          </a:bodyPr>
          <a:lstStyle/>
          <a:p>
            <a:pPr marL="457200" lvl="0" indent="-38735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chemeClr val="tx1"/>
              </a:solidFill>
              <a:latin typeface="+mj-lt"/>
              <a:ea typeface="+mj-ea"/>
              <a:cs typeface="+mj-cs"/>
            </a:endParaRP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1.  Metric Measurement and Scientific Method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2. Introduction to Earth’s System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3. Weather and Atmosphere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4. Rocks and Minerals</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5. Plate Tectonics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6. Earth’s Surface Systems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7. Distribution of Natural Resources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8. Human Impacts on the Environment </a:t>
            </a:r>
          </a:p>
          <a:p>
            <a:pPr marL="457200" lvl="0" indent="-38735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chemeClr val="tx1"/>
              </a:solidFill>
              <a:latin typeface="+mj-lt"/>
              <a:ea typeface="+mj-ea"/>
              <a:cs typeface="+mj-cs"/>
            </a:endParaRPr>
          </a:p>
          <a:p>
            <a:pPr marL="457200" marR="0" lvl="0" indent="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chemeClr val="tx1"/>
              </a:solidFill>
              <a:latin typeface="+mj-lt"/>
              <a:ea typeface="+mj-ea"/>
              <a:cs typeface="+mj-cs"/>
            </a:endParaRP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chemeClr val="tx1"/>
              </a:solidFill>
              <a:latin typeface="+mj-lt"/>
              <a:ea typeface="+mj-ea"/>
              <a:cs typeface="+mj-cs"/>
              <a:sym typeface="Century Gothic"/>
            </a:endParaRP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chemeClr val="tx1"/>
              </a:solidFill>
              <a:latin typeface="+mj-lt"/>
              <a:ea typeface="+mj-ea"/>
              <a:cs typeface="+mj-cs"/>
              <a:sym typeface="Century Gothic"/>
            </a:endParaRPr>
          </a:p>
          <a:p>
            <a:pPr defTabSz="457200">
              <a:lnSpc>
                <a:spcPct val="90000"/>
              </a:lnSpc>
              <a:spcBef>
                <a:spcPts val="1000"/>
              </a:spcBef>
              <a:buClr>
                <a:schemeClr val="bg2">
                  <a:lumMod val="40000"/>
                  <a:lumOff val="60000"/>
                </a:schemeClr>
              </a:buClr>
              <a:buSzPct val="80000"/>
              <a:buFont typeface="Wingdings 3" charset="2"/>
              <a:buChar char=""/>
            </a:pPr>
            <a:endParaRPr lang="en-US" sz="1200" kern="1200">
              <a:solidFill>
                <a:schemeClr val="tx1"/>
              </a:solidFill>
              <a:latin typeface="+mj-lt"/>
              <a:ea typeface="+mj-ea"/>
              <a:cs typeface="+mj-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p:tgtEl>
                                          <p:spTgt spid="2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5056581" y="471949"/>
            <a:ext cx="2480808" cy="1231490"/>
          </a:xfrm>
          <a:prstGeom prst="rect">
            <a:avLst/>
          </a:prstGeom>
        </p:spPr>
        <p:txBody>
          <a:bodyPr spcFirstLastPara="1" vert="horz" lIns="91440" tIns="45720" rIns="91440" bIns="45720" rtlCol="0" anchor="t" anchorCtr="0">
            <a:normAutofit/>
          </a:bodyPr>
          <a:lstStyle/>
          <a:p>
            <a:pPr>
              <a:lnSpc>
                <a:spcPct val="90000"/>
              </a:lnSpc>
              <a:buClr>
                <a:schemeClr val="lt1"/>
              </a:buClr>
            </a:pPr>
            <a:r>
              <a:rPr lang="en-US" sz="2300" b="1" u="none" strike="noStrike" cap="none">
                <a:solidFill>
                  <a:schemeClr val="bg2">
                    <a:lumMod val="60000"/>
                    <a:lumOff val="40000"/>
                  </a:schemeClr>
                </a:solidFill>
                <a:sym typeface="Overlock"/>
              </a:rPr>
              <a:t>SCIENCE UNITS: GRADE 6 Earth Science</a:t>
            </a:r>
            <a:r>
              <a:rPr lang="en-US" sz="2300" b="1">
                <a:solidFill>
                  <a:schemeClr val="bg2">
                    <a:lumMod val="60000"/>
                    <a:lumOff val="40000"/>
                  </a:schemeClr>
                </a:solidFill>
                <a:sym typeface="Overlock"/>
              </a:rPr>
              <a:t> </a:t>
            </a:r>
            <a:endParaRPr lang="en-US" sz="2300" b="1" u="none" strike="noStrike" cap="none">
              <a:solidFill>
                <a:schemeClr val="bg2">
                  <a:lumMod val="60000"/>
                  <a:lumOff val="40000"/>
                </a:schemeClr>
              </a:solidFill>
            </a:endParaRPr>
          </a:p>
        </p:txBody>
      </p:sp>
      <p:pic>
        <p:nvPicPr>
          <p:cNvPr id="221" name="Google Shape;221;p35"/>
          <p:cNvPicPr preferRelativeResize="0"/>
          <p:nvPr/>
        </p:nvPicPr>
        <p:blipFill rotWithShape="1">
          <a:blip r:embed="rId4"/>
          <a:srcRect l="8704" r="4210" b="3"/>
          <a:stretch/>
        </p:blipFill>
        <p:spPr>
          <a:xfrm>
            <a:off x="-1" y="10"/>
            <a:ext cx="4570804" cy="5143490"/>
          </a:xfrm>
          <a:prstGeom prst="rect">
            <a:avLst/>
          </a:prstGeom>
          <a:noFill/>
        </p:spPr>
      </p:pic>
      <p:sp>
        <p:nvSpPr>
          <p:cNvPr id="220" name="Google Shape;220;p35"/>
          <p:cNvSpPr txBox="1"/>
          <p:nvPr/>
        </p:nvSpPr>
        <p:spPr>
          <a:xfrm>
            <a:off x="5005781" y="1409700"/>
            <a:ext cx="2480808" cy="2857499"/>
          </a:xfrm>
          <a:prstGeom prst="rect">
            <a:avLst/>
          </a:prstGeom>
        </p:spPr>
        <p:txBody>
          <a:bodyPr spcFirstLastPara="1" vert="horz" lIns="91440" tIns="45720" rIns="91440" bIns="45720" rtlCol="0" anchor="t" anchorCtr="0">
            <a:noAutofit/>
          </a:bodyPr>
          <a:lstStyle/>
          <a:p>
            <a:pPr marL="0" lvl="0" indent="0" defTabSz="457200">
              <a:spcBef>
                <a:spcPts val="1000"/>
              </a:spcBef>
              <a:buClr>
                <a:schemeClr val="bg2">
                  <a:lumMod val="40000"/>
                  <a:lumOff val="60000"/>
                </a:schemeClr>
              </a:buClr>
              <a:buSzPct val="80000"/>
              <a:buFont typeface="Wingdings 3" charset="2"/>
              <a:buChar char=""/>
            </a:pPr>
            <a:endParaRPr lang="en-US" kern="1200">
              <a:solidFill>
                <a:schemeClr val="tx1"/>
              </a:solidFill>
              <a:latin typeface="+mj-lt"/>
              <a:ea typeface="+mj-ea"/>
              <a:cs typeface="+mj-cs"/>
            </a:endParaRPr>
          </a:p>
          <a:p>
            <a:pPr marL="457200" lvl="0" indent="-387350" defTabSz="457200">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9. History of the Earth </a:t>
            </a:r>
          </a:p>
          <a:p>
            <a:pPr marL="457200" indent="-387350" defTabSz="457200">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10. Energy in the Atmosphere </a:t>
            </a:r>
          </a:p>
          <a:p>
            <a:pPr marL="457200" lvl="0" indent="-387350" defTabSz="457200">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11. Climate </a:t>
            </a:r>
          </a:p>
          <a:p>
            <a:pPr marL="457200" indent="-387350" defTabSz="457200">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12. Earth-Sun-Moon Systems </a:t>
            </a:r>
          </a:p>
          <a:p>
            <a:pPr marL="457200" indent="-387350" defTabSz="457200">
              <a:spcBef>
                <a:spcPts val="1000"/>
              </a:spcBef>
              <a:buClr>
                <a:schemeClr val="bg2">
                  <a:lumMod val="40000"/>
                  <a:lumOff val="60000"/>
                </a:schemeClr>
              </a:buClr>
              <a:buSzPct val="80000"/>
              <a:buFont typeface="Wingdings 3" charset="2"/>
              <a:buChar char=""/>
            </a:pPr>
            <a:r>
              <a:rPr lang="en-US" sz="1600" kern="1200">
                <a:solidFill>
                  <a:schemeClr val="tx1"/>
                </a:solidFill>
                <a:latin typeface="+mj-lt"/>
                <a:ea typeface="+mj-ea"/>
                <a:cs typeface="+mj-cs"/>
              </a:rPr>
              <a:t>13. Solar System and the Universe </a:t>
            </a:r>
          </a:p>
          <a:p>
            <a:pPr marL="457200" marR="0" lvl="0" indent="0" defTabSz="457200">
              <a:spcBef>
                <a:spcPts val="1000"/>
              </a:spcBef>
              <a:buClr>
                <a:schemeClr val="bg2">
                  <a:lumMod val="40000"/>
                  <a:lumOff val="60000"/>
                </a:schemeClr>
              </a:buClr>
              <a:buSzPct val="80000"/>
              <a:buFont typeface="Wingdings 3" charset="2"/>
              <a:buChar char=""/>
            </a:pPr>
            <a:endParaRPr lang="en-US" kern="1200">
              <a:solidFill>
                <a:schemeClr val="tx1"/>
              </a:solidFill>
              <a:latin typeface="+mj-lt"/>
              <a:ea typeface="+mj-ea"/>
              <a:cs typeface="+mj-cs"/>
              <a:sym typeface="Century Gothic"/>
            </a:endParaRPr>
          </a:p>
          <a:p>
            <a:pPr marL="0" marR="0" lvl="0" indent="0" defTabSz="457200">
              <a:spcBef>
                <a:spcPts val="1000"/>
              </a:spcBef>
              <a:buClr>
                <a:schemeClr val="bg2">
                  <a:lumMod val="40000"/>
                  <a:lumOff val="60000"/>
                </a:schemeClr>
              </a:buClr>
              <a:buSzPct val="80000"/>
              <a:buFont typeface="Wingdings 3" charset="2"/>
              <a:buChar char=""/>
            </a:pPr>
            <a:endParaRPr lang="en-US" kern="1200">
              <a:solidFill>
                <a:schemeClr val="tx1"/>
              </a:solidFill>
              <a:latin typeface="+mj-lt"/>
              <a:ea typeface="+mj-ea"/>
              <a:cs typeface="+mj-cs"/>
              <a:sym typeface="Century Gothic"/>
            </a:endParaRPr>
          </a:p>
          <a:p>
            <a:pPr marL="0" marR="0" lvl="0" indent="0" defTabSz="457200">
              <a:spcBef>
                <a:spcPts val="1000"/>
              </a:spcBef>
              <a:buClr>
                <a:schemeClr val="bg2">
                  <a:lumMod val="40000"/>
                  <a:lumOff val="60000"/>
                </a:schemeClr>
              </a:buClr>
              <a:buSzPct val="80000"/>
              <a:buFont typeface="Wingdings 3" charset="2"/>
              <a:buChar char=""/>
            </a:pPr>
            <a:endParaRPr lang="en-US" kern="1200">
              <a:solidFill>
                <a:schemeClr val="tx1"/>
              </a:solidFill>
              <a:latin typeface="+mj-lt"/>
              <a:ea typeface="+mj-ea"/>
              <a:cs typeface="+mj-cs"/>
              <a:sym typeface="Century Gothic"/>
            </a:endParaRPr>
          </a:p>
          <a:p>
            <a:pPr marL="0" marR="0" lvl="0" indent="0" defTabSz="457200">
              <a:spcBef>
                <a:spcPts val="1000"/>
              </a:spcBef>
              <a:buClr>
                <a:schemeClr val="bg2">
                  <a:lumMod val="40000"/>
                  <a:lumOff val="60000"/>
                </a:schemeClr>
              </a:buClr>
              <a:buSzPct val="80000"/>
              <a:buFont typeface="Wingdings 3" charset="2"/>
              <a:buChar char=""/>
            </a:pPr>
            <a:endParaRPr lang="en-US" kern="1200">
              <a:solidFill>
                <a:schemeClr val="tx1"/>
              </a:solidFill>
              <a:latin typeface="+mj-lt"/>
              <a:ea typeface="+mj-ea"/>
              <a:cs typeface="+mj-cs"/>
              <a:sym typeface="Century Gothic"/>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25"/>
        <p:cNvGrpSpPr/>
        <p:nvPr/>
      </p:nvGrpSpPr>
      <p:grpSpPr>
        <a:xfrm>
          <a:off x="0" y="0"/>
          <a:ext cx="0" cy="0"/>
          <a:chOff x="0" y="0"/>
          <a:chExt cx="0" cy="0"/>
        </a:xfrm>
      </p:grpSpPr>
      <p:sp>
        <p:nvSpPr>
          <p:cNvPr id="105" name="Rectangle 104">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6" name="Google Shape;226;p36"/>
          <p:cNvSpPr txBox="1">
            <a:spLocks noGrp="1"/>
          </p:cNvSpPr>
          <p:nvPr>
            <p:ph type="title"/>
          </p:nvPr>
        </p:nvSpPr>
        <p:spPr>
          <a:xfrm>
            <a:off x="486697" y="243349"/>
            <a:ext cx="4641143" cy="1216741"/>
          </a:xfrm>
          <a:prstGeom prst="rect">
            <a:avLst/>
          </a:prstGeom>
        </p:spPr>
        <p:txBody>
          <a:bodyPr spcFirstLastPara="1" vert="horz" lIns="91440" tIns="45720" rIns="91440" bIns="45720" rtlCol="0" anchor="t" anchorCtr="0">
            <a:normAutofit fontScale="90000"/>
          </a:bodyPr>
          <a:lstStyle/>
          <a:p>
            <a:pPr>
              <a:lnSpc>
                <a:spcPct val="90000"/>
              </a:lnSpc>
              <a:buClr>
                <a:schemeClr val="lt1"/>
              </a:buClr>
            </a:pPr>
            <a:r>
              <a:rPr lang="en-US" sz="3300" b="1" u="none" strike="noStrike" cap="none">
                <a:solidFill>
                  <a:schemeClr val="bg2">
                    <a:lumMod val="60000"/>
                    <a:lumOff val="40000"/>
                  </a:schemeClr>
                </a:solidFill>
                <a:sym typeface="Overlock"/>
              </a:rPr>
              <a:t>SCIENCE UNITS: GRADE 7 Life Science</a:t>
            </a:r>
            <a:r>
              <a:rPr lang="en-US" sz="3300" b="1">
                <a:solidFill>
                  <a:schemeClr val="bg2">
                    <a:lumMod val="60000"/>
                    <a:lumOff val="40000"/>
                  </a:schemeClr>
                </a:solidFill>
                <a:sym typeface="Overlock"/>
              </a:rPr>
              <a:t>  </a:t>
            </a:r>
            <a:endParaRPr lang="en-US" sz="3300" b="1" u="none" strike="noStrike" cap="none">
              <a:solidFill>
                <a:schemeClr val="bg2">
                  <a:lumMod val="60000"/>
                  <a:lumOff val="40000"/>
                </a:schemeClr>
              </a:solidFill>
            </a:endParaRPr>
          </a:p>
        </p:txBody>
      </p:sp>
      <p:sp>
        <p:nvSpPr>
          <p:cNvPr id="227" name="Google Shape;227;p36"/>
          <p:cNvSpPr txBox="1"/>
          <p:nvPr/>
        </p:nvSpPr>
        <p:spPr>
          <a:xfrm>
            <a:off x="448597" y="1390650"/>
            <a:ext cx="4641142" cy="3118464"/>
          </a:xfrm>
          <a:prstGeom prst="rect">
            <a:avLst/>
          </a:prstGeom>
        </p:spPr>
        <p:txBody>
          <a:bodyPr spcFirstLastPara="1" vert="horz" lIns="91440" tIns="45720" rIns="91440" bIns="45720" rtlCol="0" anchor="t" anchorCtr="0">
            <a:normAutofit fontScale="92500" lnSpcReduction="10000"/>
          </a:bodyPr>
          <a:lstStyle/>
          <a:p>
            <a:pPr marL="457200" lvl="0" indent="-38735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rgbClr val="FFFFFF"/>
              </a:solidFill>
              <a:latin typeface="+mj-lt"/>
              <a:ea typeface="+mj-ea"/>
              <a:cs typeface="+mj-cs"/>
            </a:endParaRPr>
          </a:p>
          <a:p>
            <a:pPr marL="457200" lvl="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1. Metric Measurement and Scientific Method Review</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2. Living Things in the Biosphere </a:t>
            </a:r>
          </a:p>
          <a:p>
            <a:pPr marL="457200" lvl="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3. The Cell System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4. Human Body Systems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5. Dissections</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6. Reproduction and growth </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7. Genes and Heredity</a:t>
            </a:r>
          </a:p>
          <a:p>
            <a:pPr marL="457200" indent="-38735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8. Eco Systems </a:t>
            </a: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200" kern="1200">
              <a:solidFill>
                <a:srgbClr val="FFFFFF"/>
              </a:solidFill>
              <a:latin typeface="+mj-lt"/>
              <a:ea typeface="+mj-ea"/>
              <a:cs typeface="+mj-cs"/>
              <a:sym typeface="Century Gothic"/>
            </a:endParaRPr>
          </a:p>
        </p:txBody>
      </p:sp>
      <p:sp>
        <p:nvSpPr>
          <p:cNvPr id="107"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28" name="Google Shape;228;p36"/>
          <p:cNvPicPr preferRelativeResize="0"/>
          <p:nvPr/>
        </p:nvPicPr>
        <p:blipFill rotWithShape="1">
          <a:blip r:embed="rId4"/>
          <a:srcRect l="30595" r="39190" b="-1"/>
          <a:stretch/>
        </p:blipFill>
        <p:spPr>
          <a:xfrm>
            <a:off x="5421881" y="10"/>
            <a:ext cx="3722434" cy="514349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32"/>
        <p:cNvGrpSpPr/>
        <p:nvPr/>
      </p:nvGrpSpPr>
      <p:grpSpPr>
        <a:xfrm>
          <a:off x="0" y="0"/>
          <a:ext cx="0" cy="0"/>
          <a:chOff x="0" y="0"/>
          <a:chExt cx="0" cy="0"/>
        </a:xfrm>
      </p:grpSpPr>
      <p:sp>
        <p:nvSpPr>
          <p:cNvPr id="112" name="Rectangle 1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3" name="Google Shape;233;p37"/>
          <p:cNvSpPr txBox="1">
            <a:spLocks noGrp="1"/>
          </p:cNvSpPr>
          <p:nvPr>
            <p:ph type="title"/>
          </p:nvPr>
        </p:nvSpPr>
        <p:spPr>
          <a:xfrm>
            <a:off x="486697" y="471949"/>
            <a:ext cx="4641143" cy="1216741"/>
          </a:xfrm>
          <a:prstGeom prst="rect">
            <a:avLst/>
          </a:prstGeom>
        </p:spPr>
        <p:txBody>
          <a:bodyPr spcFirstLastPara="1" vert="horz" lIns="91440" tIns="45720" rIns="91440" bIns="45720" rtlCol="0" anchor="t" anchorCtr="0">
            <a:normAutofit/>
          </a:bodyPr>
          <a:lstStyle/>
          <a:p>
            <a:pPr>
              <a:lnSpc>
                <a:spcPct val="90000"/>
              </a:lnSpc>
              <a:buClr>
                <a:schemeClr val="lt1"/>
              </a:buClr>
            </a:pPr>
            <a:r>
              <a:rPr lang="en-US" sz="3300" b="1" u="none" strike="noStrike" cap="none">
                <a:solidFill>
                  <a:schemeClr val="bg2">
                    <a:lumMod val="60000"/>
                    <a:lumOff val="40000"/>
                  </a:schemeClr>
                </a:solidFill>
                <a:sym typeface="Overlock"/>
              </a:rPr>
              <a:t>SCIENCE UNITS: GRADE 7 Life Science</a:t>
            </a:r>
            <a:r>
              <a:rPr lang="en-US" sz="3300">
                <a:solidFill>
                  <a:srgbClr val="EBEBEB"/>
                </a:solidFill>
                <a:sym typeface="Overlock"/>
              </a:rPr>
              <a:t> </a:t>
            </a:r>
            <a:endParaRPr lang="en-US" sz="3300" u="none" strike="noStrike" cap="none">
              <a:solidFill>
                <a:srgbClr val="EBEBEB"/>
              </a:solidFill>
              <a:sym typeface="Overlock"/>
            </a:endParaRPr>
          </a:p>
        </p:txBody>
      </p:sp>
      <p:sp>
        <p:nvSpPr>
          <p:cNvPr id="234" name="Google Shape;234;p37"/>
          <p:cNvSpPr txBox="1"/>
          <p:nvPr/>
        </p:nvSpPr>
        <p:spPr>
          <a:xfrm>
            <a:off x="486697" y="1828800"/>
            <a:ext cx="4641142" cy="2839064"/>
          </a:xfrm>
          <a:prstGeom prst="rect">
            <a:avLst/>
          </a:prstGeom>
        </p:spPr>
        <p:txBody>
          <a:bodyPr spcFirstLastPara="1" vert="horz" lIns="91440" tIns="45720" rIns="91440" bIns="45720" rtlCol="0" anchor="t" anchorCtr="0">
            <a:normAutofit/>
          </a:bodyPr>
          <a:lstStyle/>
          <a:p>
            <a:pPr marL="457200" indent="-387350" defTabSz="457200">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9. Populations, Communities, and Ecosystems </a:t>
            </a:r>
          </a:p>
          <a:p>
            <a:pPr marL="457200" indent="-387350" defTabSz="457200">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10. Natural Selection and Change Over Time </a:t>
            </a:r>
          </a:p>
          <a:p>
            <a:pPr marL="0" lvl="0" indent="0" defTabSz="457200">
              <a:spcBef>
                <a:spcPts val="1000"/>
              </a:spcBef>
              <a:buClr>
                <a:schemeClr val="bg2">
                  <a:lumMod val="40000"/>
                  <a:lumOff val="60000"/>
                </a:schemeClr>
              </a:buClr>
              <a:buSzPct val="80000"/>
              <a:buFont typeface="Wingdings 3" charset="2"/>
              <a:buChar char=""/>
            </a:pPr>
            <a:endParaRPr lang="en-US" kern="1200">
              <a:solidFill>
                <a:srgbClr val="FFFFFF"/>
              </a:solidFill>
              <a:latin typeface="+mj-lt"/>
              <a:ea typeface="+mj-ea"/>
              <a:cs typeface="+mj-cs"/>
              <a:sym typeface="Century Gothic"/>
            </a:endParaRPr>
          </a:p>
          <a:p>
            <a:pPr marL="0" lvl="0" indent="0" defTabSz="457200">
              <a:spcBef>
                <a:spcPts val="1000"/>
              </a:spcBef>
              <a:buClr>
                <a:schemeClr val="bg2">
                  <a:lumMod val="40000"/>
                  <a:lumOff val="60000"/>
                </a:schemeClr>
              </a:buClr>
              <a:buSzPct val="80000"/>
              <a:buFont typeface="Wingdings 3" charset="2"/>
              <a:buChar char=""/>
            </a:pPr>
            <a:endParaRPr lang="en-US" kern="1200">
              <a:solidFill>
                <a:srgbClr val="FFFFFF"/>
              </a:solidFill>
              <a:latin typeface="+mj-lt"/>
              <a:ea typeface="+mj-ea"/>
              <a:cs typeface="+mj-cs"/>
              <a:sym typeface="Century Gothic"/>
            </a:endParaRPr>
          </a:p>
          <a:p>
            <a:pPr marL="0" marR="0" lvl="0" indent="0" defTabSz="457200">
              <a:spcBef>
                <a:spcPts val="1000"/>
              </a:spcBef>
              <a:buClr>
                <a:schemeClr val="bg2">
                  <a:lumMod val="40000"/>
                  <a:lumOff val="60000"/>
                </a:schemeClr>
              </a:buClr>
              <a:buSzPct val="80000"/>
              <a:buFont typeface="Wingdings 3" charset="2"/>
              <a:buChar char=""/>
            </a:pPr>
            <a:endParaRPr lang="en-US" kern="1200">
              <a:solidFill>
                <a:srgbClr val="FFFFFF"/>
              </a:solidFill>
              <a:latin typeface="+mj-lt"/>
              <a:ea typeface="+mj-ea"/>
              <a:cs typeface="+mj-cs"/>
              <a:sym typeface="Century Gothic"/>
            </a:endParaRPr>
          </a:p>
          <a:p>
            <a:pPr marL="0" marR="0" lvl="0" indent="0" defTabSz="457200">
              <a:spcBef>
                <a:spcPts val="1000"/>
              </a:spcBef>
              <a:buClr>
                <a:schemeClr val="bg2">
                  <a:lumMod val="40000"/>
                  <a:lumOff val="60000"/>
                </a:schemeClr>
              </a:buClr>
              <a:buSzPct val="80000"/>
              <a:buFont typeface="Wingdings 3" charset="2"/>
              <a:buChar char=""/>
            </a:pPr>
            <a:endParaRPr lang="en-US" kern="1200">
              <a:solidFill>
                <a:srgbClr val="FFFFFF"/>
              </a:solidFill>
              <a:latin typeface="+mj-lt"/>
              <a:ea typeface="+mj-ea"/>
              <a:cs typeface="+mj-cs"/>
              <a:sym typeface="Century Gothic"/>
            </a:endParaRPr>
          </a:p>
          <a:p>
            <a:pPr marL="0" marR="0" lvl="0" indent="0" defTabSz="457200">
              <a:spcBef>
                <a:spcPts val="1000"/>
              </a:spcBef>
              <a:buClr>
                <a:schemeClr val="bg2">
                  <a:lumMod val="40000"/>
                  <a:lumOff val="60000"/>
                </a:schemeClr>
              </a:buClr>
              <a:buSzPct val="80000"/>
              <a:buFont typeface="Wingdings 3" charset="2"/>
              <a:buChar char=""/>
            </a:pPr>
            <a:endParaRPr lang="en-US" kern="1200">
              <a:solidFill>
                <a:srgbClr val="FFFFFF"/>
              </a:solidFill>
              <a:latin typeface="+mj-lt"/>
              <a:ea typeface="+mj-ea"/>
              <a:cs typeface="+mj-cs"/>
              <a:sym typeface="Century Gothic"/>
            </a:endParaRPr>
          </a:p>
        </p:txBody>
      </p:sp>
      <p:sp>
        <p:nvSpPr>
          <p:cNvPr id="1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35" name="Google Shape;235;p37"/>
          <p:cNvPicPr preferRelativeResize="0"/>
          <p:nvPr/>
        </p:nvPicPr>
        <p:blipFill rotWithShape="1">
          <a:blip r:embed="rId4"/>
          <a:srcRect l="30595" r="39190" b="-1"/>
          <a:stretch/>
        </p:blipFill>
        <p:spPr>
          <a:xfrm>
            <a:off x="5421881" y="10"/>
            <a:ext cx="3722434" cy="514349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p:tgtEl>
                                          <p:spTgt spid="2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Shape 239"/>
        <p:cNvGrpSpPr/>
        <p:nvPr/>
      </p:nvGrpSpPr>
      <p:grpSpPr>
        <a:xfrm>
          <a:off x="0" y="0"/>
          <a:ext cx="0" cy="0"/>
          <a:chOff x="0" y="0"/>
          <a:chExt cx="0" cy="0"/>
        </a:xfrm>
      </p:grpSpPr>
      <p:sp>
        <p:nvSpPr>
          <p:cNvPr id="119" name="Rectangle 11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0" name="Google Shape;240;p38"/>
          <p:cNvSpPr txBox="1">
            <a:spLocks noGrp="1"/>
          </p:cNvSpPr>
          <p:nvPr>
            <p:ph type="title"/>
          </p:nvPr>
        </p:nvSpPr>
        <p:spPr>
          <a:xfrm>
            <a:off x="486697" y="471949"/>
            <a:ext cx="4641143" cy="1216741"/>
          </a:xfrm>
          <a:prstGeom prst="rect">
            <a:avLst/>
          </a:prstGeom>
        </p:spPr>
        <p:txBody>
          <a:bodyPr spcFirstLastPara="1" vert="horz" lIns="91440" tIns="45720" rIns="91440" bIns="45720" rtlCol="0" anchor="t" anchorCtr="0">
            <a:normAutofit/>
          </a:bodyPr>
          <a:lstStyle/>
          <a:p>
            <a:pPr>
              <a:lnSpc>
                <a:spcPct val="90000"/>
              </a:lnSpc>
              <a:buClr>
                <a:schemeClr val="lt1"/>
              </a:buClr>
            </a:pPr>
            <a:r>
              <a:rPr lang="en-US" sz="2900" b="1" u="none" strike="noStrike" cap="none">
                <a:solidFill>
                  <a:schemeClr val="bg2">
                    <a:lumMod val="60000"/>
                    <a:lumOff val="40000"/>
                  </a:schemeClr>
                </a:solidFill>
                <a:sym typeface="Overlock"/>
              </a:rPr>
              <a:t>SCIENCE UNITS: GRADE 8 Physical Science</a:t>
            </a:r>
            <a:r>
              <a:rPr lang="en-US" sz="2900" b="1">
                <a:solidFill>
                  <a:schemeClr val="bg2">
                    <a:lumMod val="60000"/>
                    <a:lumOff val="40000"/>
                  </a:schemeClr>
                </a:solidFill>
                <a:sym typeface="Overlock"/>
              </a:rPr>
              <a:t> </a:t>
            </a:r>
            <a:endParaRPr lang="en-US" sz="2900" b="1" u="none" strike="noStrike" cap="none">
              <a:solidFill>
                <a:schemeClr val="bg2">
                  <a:lumMod val="60000"/>
                  <a:lumOff val="40000"/>
                </a:schemeClr>
              </a:solidFill>
              <a:sym typeface="Overlock"/>
            </a:endParaRPr>
          </a:p>
        </p:txBody>
      </p:sp>
      <p:sp>
        <p:nvSpPr>
          <p:cNvPr id="241" name="Google Shape;241;p38"/>
          <p:cNvSpPr txBox="1"/>
          <p:nvPr/>
        </p:nvSpPr>
        <p:spPr>
          <a:xfrm>
            <a:off x="486697" y="1473200"/>
            <a:ext cx="4641142" cy="3486764"/>
          </a:xfrm>
          <a:prstGeom prst="rect">
            <a:avLst/>
          </a:prstGeom>
        </p:spPr>
        <p:txBody>
          <a:bodyPr spcFirstLastPara="1" vert="horz" lIns="91440" tIns="45720" rIns="91440" bIns="45720" rtlCol="0" anchor="t" anchorCtr="0">
            <a:normAutofit fontScale="92500" lnSpcReduction="10000"/>
          </a:bodyPr>
          <a:lstStyle/>
          <a:p>
            <a:pPr marL="457200" lvl="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1. Metric Measurement and Scientific Method Review</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2. Introduction to Matter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3. Solids, Liquids, and Gases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4. Atoms and the Periodic Table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5. Chemical Reactions</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6. Energy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7. Thermal Energy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8. Waves and Electromagnetic Radiation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9. Electricity and Magnetism   </a:t>
            </a:r>
          </a:p>
          <a:p>
            <a:pPr marL="457200" indent="-342900" defTabSz="457200">
              <a:lnSpc>
                <a:spcPct val="90000"/>
              </a:lnSpc>
              <a:spcBef>
                <a:spcPts val="1000"/>
              </a:spcBef>
              <a:buClr>
                <a:schemeClr val="bg2">
                  <a:lumMod val="40000"/>
                  <a:lumOff val="60000"/>
                </a:schemeClr>
              </a:buClr>
              <a:buSzPct val="80000"/>
              <a:buFont typeface="Wingdings 3" charset="2"/>
              <a:buChar char=""/>
            </a:pPr>
            <a:r>
              <a:rPr lang="en-US" sz="1600" kern="1200">
                <a:solidFill>
                  <a:srgbClr val="FFFFFF"/>
                </a:solidFill>
                <a:latin typeface="+mj-lt"/>
                <a:ea typeface="+mj-ea"/>
                <a:cs typeface="+mj-cs"/>
              </a:rPr>
              <a:t>10. Forces in Motion </a:t>
            </a: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000" kern="1200">
              <a:solidFill>
                <a:srgbClr val="FFFFFF"/>
              </a:solidFill>
              <a:latin typeface="+mj-lt"/>
              <a:ea typeface="+mj-ea"/>
              <a:cs typeface="+mj-cs"/>
              <a:sym typeface="Century Gothic"/>
            </a:endParaRPr>
          </a:p>
          <a:p>
            <a:pPr marL="0" lvl="0" indent="0" defTabSz="457200">
              <a:lnSpc>
                <a:spcPct val="90000"/>
              </a:lnSpc>
              <a:spcBef>
                <a:spcPts val="1000"/>
              </a:spcBef>
              <a:buClr>
                <a:schemeClr val="bg2">
                  <a:lumMod val="40000"/>
                  <a:lumOff val="60000"/>
                </a:schemeClr>
              </a:buClr>
              <a:buSzPct val="80000"/>
              <a:buFont typeface="Wingdings 3" charset="2"/>
              <a:buChar char=""/>
            </a:pPr>
            <a:endParaRPr lang="en-US" sz="1000" kern="1200">
              <a:solidFill>
                <a:srgbClr val="FFFFFF"/>
              </a:solidFill>
              <a:latin typeface="+mj-lt"/>
              <a:ea typeface="+mj-ea"/>
              <a:cs typeface="+mj-cs"/>
              <a:sym typeface="Century Gothic"/>
            </a:endParaRP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000" kern="1200">
              <a:solidFill>
                <a:srgbClr val="FFFFFF"/>
              </a:solidFill>
              <a:latin typeface="+mj-lt"/>
              <a:ea typeface="+mj-ea"/>
              <a:cs typeface="+mj-cs"/>
            </a:endParaRP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000" kern="1200">
              <a:solidFill>
                <a:srgbClr val="FFFFFF"/>
              </a:solidFill>
              <a:latin typeface="+mj-lt"/>
              <a:ea typeface="+mj-ea"/>
              <a:cs typeface="+mj-cs"/>
              <a:sym typeface="Century Gothic"/>
            </a:endParaRPr>
          </a:p>
          <a:p>
            <a:pPr marL="0" marR="0" lvl="0" indent="0" defTabSz="457200">
              <a:lnSpc>
                <a:spcPct val="90000"/>
              </a:lnSpc>
              <a:spcBef>
                <a:spcPts val="1000"/>
              </a:spcBef>
              <a:buClr>
                <a:schemeClr val="bg2">
                  <a:lumMod val="40000"/>
                  <a:lumOff val="60000"/>
                </a:schemeClr>
              </a:buClr>
              <a:buSzPct val="80000"/>
              <a:buFont typeface="Wingdings 3" charset="2"/>
              <a:buChar char=""/>
            </a:pPr>
            <a:endParaRPr lang="en-US" sz="1000" kern="1200">
              <a:solidFill>
                <a:srgbClr val="FFFFFF"/>
              </a:solidFill>
              <a:latin typeface="+mj-lt"/>
              <a:ea typeface="+mj-ea"/>
              <a:cs typeface="+mj-cs"/>
              <a:sym typeface="Century Gothic"/>
            </a:endParaRPr>
          </a:p>
        </p:txBody>
      </p:sp>
      <p:sp>
        <p:nvSpPr>
          <p:cNvPr id="12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42" name="Google Shape;242;p38"/>
          <p:cNvPicPr preferRelativeResize="0"/>
          <p:nvPr/>
        </p:nvPicPr>
        <p:blipFill rotWithShape="1">
          <a:blip r:embed="rId4"/>
          <a:srcRect l="14278" r="31444"/>
          <a:stretch/>
        </p:blipFill>
        <p:spPr>
          <a:xfrm>
            <a:off x="5421881" y="10"/>
            <a:ext cx="3722434" cy="514349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p:tgtEl>
                                          <p:spTgt spid="2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126" name="Rectangle 125">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7" name="Google Shape;247;p39"/>
          <p:cNvSpPr txBox="1">
            <a:spLocks noGrp="1"/>
          </p:cNvSpPr>
          <p:nvPr>
            <p:ph type="title"/>
          </p:nvPr>
        </p:nvSpPr>
        <p:spPr>
          <a:xfrm>
            <a:off x="105698" y="173499"/>
            <a:ext cx="3886882" cy="1216741"/>
          </a:xfrm>
          <a:prstGeom prst="rect">
            <a:avLst/>
          </a:prstGeom>
        </p:spPr>
        <p:txBody>
          <a:bodyPr spcFirstLastPara="1" lIns="91425" tIns="45700" rIns="91425" bIns="45700" anchorCtr="0">
            <a:normAutofit/>
          </a:bodyPr>
          <a:lstStyle/>
          <a:p>
            <a:pPr marL="0" marR="0" lvl="0" indent="0" rtl="0">
              <a:lnSpc>
                <a:spcPct val="90000"/>
              </a:lnSpc>
              <a:spcBef>
                <a:spcPts val="0"/>
              </a:spcBef>
              <a:spcAft>
                <a:spcPts val="0"/>
              </a:spcAft>
              <a:buClr>
                <a:schemeClr val="lt1"/>
              </a:buClr>
              <a:buFont typeface="Overlock"/>
              <a:buNone/>
            </a:pPr>
            <a:r>
              <a:rPr lang="en-US" sz="3900" b="1" i="0" u="none" strike="noStrike" cap="none">
                <a:solidFill>
                  <a:schemeClr val="bg2">
                    <a:lumMod val="60000"/>
                    <a:lumOff val="40000"/>
                  </a:schemeClr>
                </a:solidFill>
                <a:latin typeface="Overlock"/>
                <a:ea typeface="Overlock"/>
                <a:cs typeface="Overlock"/>
                <a:sym typeface="Overlock"/>
              </a:rPr>
              <a:t>CLASS SUPPLIES</a:t>
            </a:r>
          </a:p>
        </p:txBody>
      </p:sp>
      <p:sp>
        <p:nvSpPr>
          <p:cNvPr id="128"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0"/>
            <a:ext cx="419604" cy="2782230"/>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0" name="Freeform: Shape 129">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53114" y="-47700"/>
            <a:ext cx="51435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249" name="Google Shape;249;p39"/>
          <p:cNvPicPr preferRelativeResize="0"/>
          <p:nvPr/>
        </p:nvPicPr>
        <p:blipFill rotWithShape="1">
          <a:blip r:embed="rId3"/>
          <a:stretch/>
        </p:blipFill>
        <p:spPr>
          <a:xfrm>
            <a:off x="4570494" y="984869"/>
            <a:ext cx="4087416" cy="3173758"/>
          </a:xfrm>
          <a:prstGeom prst="rect">
            <a:avLst/>
          </a:prstGeom>
          <a:noFill/>
          <a:effectLst/>
        </p:spPr>
      </p:pic>
      <p:sp>
        <p:nvSpPr>
          <p:cNvPr id="257" name="Rectangle 25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8" name="Google Shape;248;p39"/>
          <p:cNvSpPr txBox="1">
            <a:spLocks noGrp="1"/>
          </p:cNvSpPr>
          <p:nvPr>
            <p:ph idx="1"/>
          </p:nvPr>
        </p:nvSpPr>
        <p:spPr>
          <a:xfrm>
            <a:off x="181898" y="984250"/>
            <a:ext cx="3772582" cy="4045564"/>
          </a:xfrm>
          <a:prstGeom prst="rect">
            <a:avLst/>
          </a:prstGeom>
        </p:spPr>
        <p:txBody>
          <a:bodyPr spcFirstLastPara="1" vert="horz" lIns="91425" tIns="45700" rIns="91425" bIns="45700" rtlCol="0" anchor="t" anchorCtr="0">
            <a:normAutofit lnSpcReduction="10000"/>
          </a:bodyPr>
          <a:lstStyle/>
          <a:p>
            <a:pPr marL="311150" indent="-285750">
              <a:lnSpc>
                <a:spcPct val="90000"/>
              </a:lnSpc>
              <a:spcBef>
                <a:spcPts val="0"/>
              </a:spcBef>
              <a:buClr>
                <a:srgbClr val="00B0F0"/>
              </a:buClr>
              <a:buSzPts val="1800"/>
              <a:buFont typeface="Arial" charset="2"/>
              <a:buChar char="•"/>
            </a:pPr>
            <a:r>
              <a:rPr lang="en-US" sz="1600" dirty="0">
                <a:solidFill>
                  <a:srgbClr val="EBEBEB"/>
                </a:solidFill>
                <a:latin typeface="Century Gothic"/>
                <a:ea typeface="Arial"/>
                <a:cs typeface="Arial"/>
                <a:sym typeface="Arial"/>
              </a:rPr>
              <a:t>School-issued iPad (charged)</a:t>
            </a:r>
            <a:endParaRPr lang="en-US" sz="1600" dirty="0">
              <a:solidFill>
                <a:srgbClr val="EBEBEB"/>
              </a:solidFill>
              <a:latin typeface="Century Gothic"/>
              <a:ea typeface="Arial"/>
              <a:cs typeface="Arial"/>
            </a:endParaRPr>
          </a:p>
          <a:p>
            <a:pPr marL="311150" indent="-285750">
              <a:lnSpc>
                <a:spcPct val="90000"/>
              </a:lnSpc>
              <a:spcBef>
                <a:spcPts val="0"/>
              </a:spcBef>
              <a:buClr>
                <a:srgbClr val="00B0F0"/>
              </a:buClr>
              <a:buSzPts val="1800"/>
              <a:buFont typeface="Arial" charset="2"/>
              <a:buChar char="•"/>
            </a:pPr>
            <a:r>
              <a:rPr lang="en-US" sz="1600" dirty="0">
                <a:solidFill>
                  <a:srgbClr val="EBEBEB"/>
                </a:solidFill>
                <a:latin typeface="Century Gothic"/>
                <a:ea typeface="Arial"/>
                <a:cs typeface="Arial"/>
                <a:sym typeface="Arial"/>
              </a:rPr>
              <a:t>Ruler </a:t>
            </a:r>
            <a:endParaRPr lang="en-US" sz="1600" dirty="0">
              <a:solidFill>
                <a:srgbClr val="EBEBEB"/>
              </a:solidFill>
              <a:latin typeface="Century Gothic"/>
              <a:ea typeface="Arial"/>
              <a:cs typeface="Arial"/>
            </a:endParaRPr>
          </a:p>
          <a:p>
            <a:pPr marL="311150" indent="-285750">
              <a:lnSpc>
                <a:spcPct val="90000"/>
              </a:lnSpc>
              <a:spcBef>
                <a:spcPts val="0"/>
              </a:spcBef>
              <a:buClr>
                <a:srgbClr val="00B0F0"/>
              </a:buClr>
              <a:buSzPts val="1800"/>
              <a:buFont typeface="Arial" charset="2"/>
              <a:buChar char="•"/>
            </a:pPr>
            <a:r>
              <a:rPr lang="en-US" sz="1600" dirty="0">
                <a:solidFill>
                  <a:srgbClr val="EBEBEB"/>
                </a:solidFill>
                <a:latin typeface="Century Gothic"/>
                <a:ea typeface="Arial"/>
                <a:cs typeface="Arial"/>
              </a:rPr>
              <a:t>2 pocket folder </a:t>
            </a:r>
            <a:r>
              <a:rPr lang="en-US" sz="1600" dirty="0" err="1">
                <a:solidFill>
                  <a:srgbClr val="EBEBEB"/>
                </a:solidFill>
                <a:latin typeface="Century Gothic"/>
                <a:ea typeface="Arial"/>
                <a:cs typeface="Arial"/>
              </a:rPr>
              <a:t>folder</a:t>
            </a:r>
            <a:r>
              <a:rPr lang="en-US" sz="1600" dirty="0">
                <a:solidFill>
                  <a:srgbClr val="EBEBEB"/>
                </a:solidFill>
                <a:latin typeface="Century Gothic"/>
                <a:ea typeface="Arial"/>
                <a:cs typeface="Arial"/>
              </a:rPr>
              <a:t> </a:t>
            </a:r>
          </a:p>
          <a:p>
            <a:pPr marL="311150" indent="-285750">
              <a:lnSpc>
                <a:spcPct val="90000"/>
              </a:lnSpc>
              <a:spcBef>
                <a:spcPts val="0"/>
              </a:spcBef>
              <a:buClr>
                <a:srgbClr val="00B0F0"/>
              </a:buClr>
              <a:buSzPts val="1800"/>
              <a:buFont typeface="Arial" charset="2"/>
              <a:buChar char="•"/>
            </a:pPr>
            <a:r>
              <a:rPr lang="en-US" sz="1600" dirty="0">
                <a:solidFill>
                  <a:srgbClr val="EBEBEB"/>
                </a:solidFill>
                <a:latin typeface="Century Gothic"/>
                <a:ea typeface="Arial"/>
                <a:cs typeface="Arial"/>
                <a:sym typeface="Arial"/>
              </a:rPr>
              <a:t>Pen, Pencil, Colored pencils, highlighter,</a:t>
            </a:r>
            <a:r>
              <a:rPr lang="en-US" sz="1600" dirty="0">
                <a:solidFill>
                  <a:srgbClr val="EBEBEB"/>
                </a:solidFill>
                <a:latin typeface="Century Gothic"/>
                <a:ea typeface="Arial"/>
                <a:cs typeface="Arial"/>
              </a:rPr>
              <a:t> Dry erase markers</a:t>
            </a:r>
          </a:p>
          <a:p>
            <a:pPr marL="311150" indent="-285750">
              <a:lnSpc>
                <a:spcPct val="90000"/>
              </a:lnSpc>
              <a:spcBef>
                <a:spcPts val="0"/>
              </a:spcBef>
              <a:buClr>
                <a:srgbClr val="00B0F0"/>
              </a:buClr>
              <a:buSzPts val="1800"/>
              <a:buFont typeface="Arial" charset="2"/>
              <a:buChar char="•"/>
            </a:pPr>
            <a:r>
              <a:rPr lang="en-US" sz="1600" dirty="0">
                <a:solidFill>
                  <a:srgbClr val="EBEBEB"/>
                </a:solidFill>
                <a:latin typeface="Century Gothic"/>
                <a:ea typeface="Arial"/>
                <a:cs typeface="Arial"/>
                <a:sym typeface="Arial"/>
              </a:rPr>
              <a:t>Basic scientific calculator (iPad Calculator will work)</a:t>
            </a:r>
            <a:endParaRPr lang="en-US" sz="1600" dirty="0">
              <a:solidFill>
                <a:srgbClr val="EBEBEB"/>
              </a:solidFill>
              <a:latin typeface="Century Gothic"/>
              <a:ea typeface="Arial"/>
              <a:cs typeface="Arial"/>
            </a:endParaRPr>
          </a:p>
          <a:p>
            <a:pPr marL="228600" marR="0" lvl="0" indent="0" rtl="0">
              <a:lnSpc>
                <a:spcPct val="90000"/>
              </a:lnSpc>
              <a:spcBef>
                <a:spcPts val="1000"/>
              </a:spcBef>
              <a:spcAft>
                <a:spcPts val="0"/>
              </a:spcAft>
              <a:buNone/>
            </a:pPr>
            <a:endParaRPr lang="en-US" sz="1600" dirty="0">
              <a:solidFill>
                <a:srgbClr val="EBEBEB"/>
              </a:solidFill>
            </a:endParaRPr>
          </a:p>
          <a:p>
            <a:pPr marL="0" indent="0">
              <a:lnSpc>
                <a:spcPct val="90000"/>
              </a:lnSpc>
              <a:buClr>
                <a:schemeClr val="lt1"/>
              </a:buClr>
              <a:buNone/>
            </a:pPr>
            <a:r>
              <a:rPr lang="en-US" sz="1600" b="0" i="0" u="none" strike="noStrike" cap="none" dirty="0">
                <a:solidFill>
                  <a:srgbClr val="EBEBEB"/>
                </a:solidFill>
                <a:latin typeface="Century Gothic"/>
                <a:ea typeface="Century Gothic"/>
                <a:cs typeface="Century Gothic"/>
                <a:sym typeface="Century Gothic"/>
              </a:rPr>
              <a:t>*Please note – there will be other supplies needed for specific assignments throughout the year.</a:t>
            </a:r>
            <a:r>
              <a:rPr lang="en-US" sz="1600" dirty="0">
                <a:solidFill>
                  <a:srgbClr val="EBEBEB"/>
                </a:solidFill>
                <a:latin typeface="Century Gothic"/>
                <a:ea typeface="Century Gothic"/>
                <a:cs typeface="Century Gothic"/>
                <a:sym typeface="Century Gothic"/>
              </a:rPr>
              <a:t> </a:t>
            </a:r>
            <a:r>
              <a:rPr lang="en-US" sz="1600" b="0" i="0" u="none" strike="noStrike" cap="none" dirty="0">
                <a:solidFill>
                  <a:srgbClr val="EBEBEB"/>
                </a:solidFill>
                <a:latin typeface="Century Gothic"/>
                <a:ea typeface="Century Gothic"/>
                <a:cs typeface="Century Gothic"/>
                <a:sym typeface="Century Gothic"/>
              </a:rPr>
              <a:t> Students will be informed in advanced to bring those items.</a:t>
            </a:r>
          </a:p>
          <a:p>
            <a:pPr marL="0" indent="0">
              <a:lnSpc>
                <a:spcPct val="90000"/>
              </a:lnSpc>
              <a:buClr>
                <a:schemeClr val="lt1"/>
              </a:buClr>
              <a:buNone/>
            </a:pPr>
            <a:endParaRPr lang="en-US" sz="1600" dirty="0">
              <a:solidFill>
                <a:srgbClr val="EBEBEB"/>
              </a:solidFill>
              <a:latin typeface="Century Gothic"/>
              <a:ea typeface="Century Gothic"/>
              <a:cs typeface="Century Gothic"/>
              <a:sym typeface="Century Gothic"/>
            </a:endParaRPr>
          </a:p>
          <a:p>
            <a:pPr marL="0" indent="0">
              <a:lnSpc>
                <a:spcPct val="90000"/>
              </a:lnSpc>
              <a:buClr>
                <a:schemeClr val="lt1"/>
              </a:buClr>
              <a:buNone/>
            </a:pPr>
            <a:r>
              <a:rPr lang="en-US" sz="1600" b="0" i="0" u="none" strike="noStrike" cap="none" dirty="0">
                <a:solidFill>
                  <a:srgbClr val="EBEBEB"/>
                </a:solidFill>
                <a:latin typeface="Century Gothic"/>
                <a:ea typeface="Century Gothic"/>
                <a:cs typeface="Century Gothic"/>
                <a:sym typeface="Century Gothic"/>
              </a:rPr>
              <a:t>*Science Amazon Wish List located on </a:t>
            </a:r>
            <a:r>
              <a:rPr lang="en-US" sz="1600" dirty="0">
                <a:solidFill>
                  <a:srgbClr val="EBEBEB"/>
                </a:solidFill>
                <a:latin typeface="Century Gothic"/>
                <a:ea typeface="Century Gothic"/>
                <a:cs typeface="Century Gothic"/>
                <a:sym typeface="Century Gothic"/>
              </a:rPr>
              <a:t>science </a:t>
            </a:r>
            <a:r>
              <a:rPr lang="en-US" sz="1600" b="0" i="0" u="none" strike="noStrike" cap="none" dirty="0">
                <a:solidFill>
                  <a:srgbClr val="EBEBEB"/>
                </a:solidFill>
                <a:latin typeface="Century Gothic"/>
                <a:ea typeface="Century Gothic"/>
                <a:cs typeface="Century Gothic"/>
                <a:sym typeface="Century Gothic"/>
              </a:rPr>
              <a:t>educator pages and the weekly newsletter.</a:t>
            </a:r>
            <a:endParaRPr lang="en-US" sz="1600" b="0" i="0" u="none" strike="noStrike" cap="none" dirty="0">
              <a:solidFill>
                <a:srgbClr val="EBEBEB"/>
              </a:solidFill>
              <a:latin typeface="Century Gothic"/>
              <a:ea typeface="Century Gothic"/>
              <a:cs typeface="Century Gothic"/>
            </a:endParaRPr>
          </a:p>
        </p:txBody>
      </p:sp>
    </p:spTree>
  </p:cSld>
  <p:clrMapOvr>
    <a:overrideClrMapping bg1="lt1" tx1="dk1" bg2="lt2" tx2="dk2" accent1="accent1" accent2="accent2" accent3="accent3" accent4="accent4" accent5="accent5" accent6="accent6" hlink="hlink" folHlink="folHlink"/>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D7B1CA-A07C-4173-84AE-23B8548B7E00}"/>
              </a:ext>
            </a:extLst>
          </p:cNvPr>
          <p:cNvSpPr txBox="1"/>
          <p:nvPr/>
        </p:nvSpPr>
        <p:spPr>
          <a:xfrm>
            <a:off x="320942" y="463074"/>
            <a:ext cx="7429687" cy="4387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bg2">
                    <a:lumMod val="60000"/>
                    <a:lumOff val="40000"/>
                  </a:schemeClr>
                </a:solidFill>
                <a:latin typeface="+mn-lt"/>
              </a:rPr>
              <a:t>Retakes</a:t>
            </a:r>
          </a:p>
          <a:p>
            <a:endParaRPr lang="en-US" dirty="0">
              <a:solidFill>
                <a:schemeClr val="tx1">
                  <a:lumMod val="95000"/>
                </a:schemeClr>
              </a:solidFill>
              <a:latin typeface="+mn-lt"/>
            </a:endParaRPr>
          </a:p>
          <a:p>
            <a:pPr marL="0" lvl="0" indent="0">
              <a:lnSpc>
                <a:spcPct val="110000"/>
              </a:lnSpc>
              <a:buNone/>
            </a:pPr>
            <a:r>
              <a:rPr lang="en-US" b="1" dirty="0">
                <a:latin typeface="+mn-lt"/>
              </a:rPr>
              <a:t>Criteria for Summative Retake Eligibility</a:t>
            </a:r>
            <a:br>
              <a:rPr lang="en-US" b="1" dirty="0">
                <a:latin typeface="+mn-lt"/>
              </a:rPr>
            </a:br>
            <a:endParaRPr lang="en-US" b="1" dirty="0">
              <a:latin typeface="+mn-lt"/>
            </a:endParaRPr>
          </a:p>
          <a:p>
            <a:pPr marL="0" indent="0">
              <a:lnSpc>
                <a:spcPct val="110000"/>
              </a:lnSpc>
              <a:buNone/>
            </a:pPr>
            <a:r>
              <a:rPr lang="en-US" dirty="0">
                <a:latin typeface="+mn-lt"/>
              </a:rPr>
              <a:t>1.  All students earning a 79% or below are eligible for a retake.</a:t>
            </a:r>
          </a:p>
          <a:p>
            <a:pPr marL="0" indent="0">
              <a:lnSpc>
                <a:spcPct val="110000"/>
              </a:lnSpc>
              <a:buNone/>
            </a:pPr>
            <a:r>
              <a:rPr lang="en-US" dirty="0">
                <a:latin typeface="+mn-lt"/>
              </a:rPr>
              <a:t>2.  Retakes can earn up to an 80%</a:t>
            </a:r>
          </a:p>
          <a:p>
            <a:pPr marL="0" indent="0">
              <a:lnSpc>
                <a:spcPct val="110000"/>
              </a:lnSpc>
              <a:buNone/>
            </a:pPr>
            <a:r>
              <a:rPr lang="en-US" dirty="0">
                <a:latin typeface="+mn-lt"/>
              </a:rPr>
              <a:t>3.  The higher grade will be recorded in the gradebook.</a:t>
            </a:r>
          </a:p>
          <a:p>
            <a:pPr marL="0" indent="0">
              <a:lnSpc>
                <a:spcPct val="110000"/>
              </a:lnSpc>
              <a:buNone/>
            </a:pPr>
            <a:r>
              <a:rPr lang="en-US" dirty="0">
                <a:latin typeface="+mn-lt"/>
              </a:rPr>
              <a:t>4.  The retake assessment will cover all the same standards but may not be the same format. </a:t>
            </a:r>
          </a:p>
          <a:p>
            <a:pPr marL="0" indent="0">
              <a:lnSpc>
                <a:spcPct val="110000"/>
              </a:lnSpc>
              <a:buNone/>
            </a:pPr>
            <a:r>
              <a:rPr lang="en-US" dirty="0">
                <a:latin typeface="+mn-lt"/>
              </a:rPr>
              <a:t>5.  The retake process </a:t>
            </a:r>
            <a:r>
              <a:rPr lang="en-US" b="1" dirty="0">
                <a:latin typeface="+mn-lt"/>
              </a:rPr>
              <a:t>MUST BE INITIATED BY THE STUDENT</a:t>
            </a:r>
            <a:r>
              <a:rPr lang="en-US" dirty="0">
                <a:latin typeface="+mn-lt"/>
              </a:rPr>
              <a:t>.</a:t>
            </a:r>
          </a:p>
          <a:p>
            <a:pPr marL="0" indent="0">
              <a:lnSpc>
                <a:spcPct val="110000"/>
              </a:lnSpc>
              <a:buNone/>
            </a:pPr>
            <a:r>
              <a:rPr lang="en-US" dirty="0">
                <a:latin typeface="+mn-lt"/>
              </a:rPr>
              <a:t>6.  A paper copy of the  Application for a Retake, test corrections and any subject specific forms should be completed by the student (with parent, if needed), signed by student and parent, and returned to the examining teacher no more than 2 school days after the test has been posted. </a:t>
            </a:r>
          </a:p>
          <a:p>
            <a:pPr marL="0" indent="0">
              <a:lnSpc>
                <a:spcPct val="110000"/>
              </a:lnSpc>
              <a:buNone/>
            </a:pPr>
            <a:r>
              <a:rPr lang="en-US" dirty="0">
                <a:latin typeface="+mn-lt"/>
              </a:rPr>
              <a:t>7. Students may be required to participate in additional practice to qualify for a retake.</a:t>
            </a:r>
          </a:p>
          <a:p>
            <a:pPr marL="0" indent="0">
              <a:lnSpc>
                <a:spcPct val="110000"/>
              </a:lnSpc>
              <a:buNone/>
            </a:pPr>
            <a:r>
              <a:rPr lang="en-US" dirty="0">
                <a:latin typeface="+mn-lt"/>
              </a:rPr>
              <a:t>8. Students are permitted to take a total of 3 retakes across all subjects per trimester. </a:t>
            </a:r>
          </a:p>
        </p:txBody>
      </p:sp>
    </p:spTree>
    <p:extLst>
      <p:ext uri="{BB962C8B-B14F-4D97-AF65-F5344CB8AC3E}">
        <p14:creationId xmlns:p14="http://schemas.microsoft.com/office/powerpoint/2010/main" val="619260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_Channel_Section_Location xmlns="4cdbee7d-25eb-42af-87e1-5ace0d16d124" xsi:nil="true"/>
    <NotebookType xmlns="4cdbee7d-25eb-42af-87e1-5ace0d16d124" xsi:nil="true"/>
    <Student_Groups xmlns="4cdbee7d-25eb-42af-87e1-5ace0d16d124">
      <UserInfo>
        <DisplayName/>
        <AccountId xsi:nil="true"/>
        <AccountType/>
      </UserInfo>
    </Student_Groups>
    <TeamsChannelId xmlns="4cdbee7d-25eb-42af-87e1-5ace0d16d124" xsi:nil="true"/>
    <Owner xmlns="4cdbee7d-25eb-42af-87e1-5ace0d16d124">
      <UserInfo>
        <DisplayName/>
        <AccountId xsi:nil="true"/>
        <AccountType/>
      </UserInfo>
    </Owner>
    <Students xmlns="4cdbee7d-25eb-42af-87e1-5ace0d16d124">
      <UserInfo>
        <DisplayName/>
        <AccountId xsi:nil="true"/>
        <AccountType/>
      </UserInfo>
    </Students>
    <Math_Settings xmlns="4cdbee7d-25eb-42af-87e1-5ace0d16d124" xsi:nil="true"/>
    <AppVersion xmlns="4cdbee7d-25eb-42af-87e1-5ace0d16d124" xsi:nil="true"/>
    <Invited_Teachers xmlns="4cdbee7d-25eb-42af-87e1-5ace0d16d124" xsi:nil="true"/>
    <Invited_Students xmlns="4cdbee7d-25eb-42af-87e1-5ace0d16d124" xsi:nil="true"/>
    <IsNotebookLocked xmlns="4cdbee7d-25eb-42af-87e1-5ace0d16d124" xsi:nil="true"/>
    <FolderType xmlns="4cdbee7d-25eb-42af-87e1-5ace0d16d124" xsi:nil="true"/>
    <Distribution_Groups xmlns="4cdbee7d-25eb-42af-87e1-5ace0d16d124" xsi:nil="true"/>
    <Has_Teacher_Only_SectionGroup xmlns="4cdbee7d-25eb-42af-87e1-5ace0d16d124" xsi:nil="true"/>
    <DefaultSectionNames xmlns="4cdbee7d-25eb-42af-87e1-5ace0d16d124" xsi:nil="true"/>
    <LMS_Mappings xmlns="4cdbee7d-25eb-42af-87e1-5ace0d16d124" xsi:nil="true"/>
    <Teachers xmlns="4cdbee7d-25eb-42af-87e1-5ace0d16d124">
      <UserInfo>
        <DisplayName/>
        <AccountId xsi:nil="true"/>
        <AccountType/>
      </UserInfo>
    </Teachers>
    <Is_Collaboration_Space_Locked xmlns="4cdbee7d-25eb-42af-87e1-5ace0d16d124" xsi:nil="true"/>
    <CultureName xmlns="4cdbee7d-25eb-42af-87e1-5ace0d16d124" xsi:nil="true"/>
    <Templates xmlns="4cdbee7d-25eb-42af-87e1-5ace0d16d124" xsi:nil="true"/>
    <Self_Registration_Enabled xmlns="4cdbee7d-25eb-42af-87e1-5ace0d16d1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3519AF5F504540A2158292A6342DAE" ma:contentTypeVersion="34" ma:contentTypeDescription="Create a new document." ma:contentTypeScope="" ma:versionID="cdae179232202754da0cd74a51c632f4">
  <xsd:schema xmlns:xsd="http://www.w3.org/2001/XMLSchema" xmlns:xs="http://www.w3.org/2001/XMLSchema" xmlns:p="http://schemas.microsoft.com/office/2006/metadata/properties" xmlns:ns3="4cdbee7d-25eb-42af-87e1-5ace0d16d124" xmlns:ns4="cfab6c1f-d05d-4fb1-a71c-7489b07fa81b" targetNamespace="http://schemas.microsoft.com/office/2006/metadata/properties" ma:root="true" ma:fieldsID="3d835bd6fd27a731d5e5439f764869ee" ns3:_="" ns4:_="">
    <xsd:import namespace="4cdbee7d-25eb-42af-87e1-5ace0d16d124"/>
    <xsd:import namespace="cfab6c1f-d05d-4fb1-a71c-7489b07fa8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Teams_Channel_Section_Location"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dbee7d-25eb-42af-87e1-5ace0d16d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Teams_Channel_Section_Location" ma:index="39" nillable="true" ma:displayName="Teams Channel Section Location" ma:internalName="Teams_Channel_Section_Location">
      <xsd:simpleType>
        <xsd:restriction base="dms:Text"/>
      </xsd:simpleType>
    </xsd:element>
    <xsd:element name="MediaServiceDateTaken" ma:index="40" nillable="true" ma:displayName="MediaServiceDateTaken" ma:hidden="true" ma:internalName="MediaServiceDateTaken"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ab6c1f-d05d-4fb1-a71c-7489b07fa81b"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SharingHintHash" ma:index="3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A33E2-4DDC-4B75-BE03-3A10A57C0CB8}">
  <ds:schemaRefs>
    <ds:schemaRef ds:uri="http://schemas.microsoft.com/sharepoint/v3/contenttype/forms"/>
  </ds:schemaRefs>
</ds:datastoreItem>
</file>

<file path=customXml/itemProps2.xml><?xml version="1.0" encoding="utf-8"?>
<ds:datastoreItem xmlns:ds="http://schemas.openxmlformats.org/officeDocument/2006/customXml" ds:itemID="{8CEBF530-74F6-45C6-8DC9-5BF36C37051A}">
  <ds:schemaRefs>
    <ds:schemaRef ds:uri="4cdbee7d-25eb-42af-87e1-5ace0d16d124"/>
    <ds:schemaRef ds:uri="cfab6c1f-d05d-4fb1-a71c-7489b07fa8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64D517-0E5B-43BA-AD2C-4E9AC73B84EC}">
  <ds:schemaRefs>
    <ds:schemaRef ds:uri="4cdbee7d-25eb-42af-87e1-5ace0d16d124"/>
    <ds:schemaRef ds:uri="cfab6c1f-d05d-4fb1-a71c-7489b07fa8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On-screen Show (16:9)</PresentationFormat>
  <Paragraphs>138</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Century Gothic</vt:lpstr>
      <vt:lpstr>Arial</vt:lpstr>
      <vt:lpstr>Wingdings</vt:lpstr>
      <vt:lpstr>Wingdings 3</vt:lpstr>
      <vt:lpstr>Overlock</vt:lpstr>
      <vt:lpstr>Ion</vt:lpstr>
      <vt:lpstr>WELCOME TO  OPEN HOUSE</vt:lpstr>
      <vt:lpstr>MY GOALS</vt:lpstr>
      <vt:lpstr>SCIENCE UNITS: GRADE 6 Earth Science </vt:lpstr>
      <vt:lpstr>SCIENCE UNITS: GRADE 6 Earth Science </vt:lpstr>
      <vt:lpstr>SCIENCE UNITS: GRADE 7 Life Science  </vt:lpstr>
      <vt:lpstr>SCIENCE UNITS: GRADE 7 Life Science </vt:lpstr>
      <vt:lpstr>SCIENCE UNITS: GRADE 8 Physical Science </vt:lpstr>
      <vt:lpstr>CLASS SUPPLIES</vt:lpstr>
      <vt:lpstr>PowerPoint Presentation</vt:lpstr>
      <vt:lpstr>PowerPoint Presentation</vt:lpstr>
      <vt:lpstr>PowerPoint Presentation</vt:lpstr>
      <vt:lpstr>PowerPoint Presentation</vt:lpstr>
      <vt:lpstr>PowerPoint Presentation</vt:lpstr>
      <vt:lpstr>EXTRA ASSISTANCE OPPORTUNITIES</vt:lpstr>
      <vt:lpstr>Textbook, Resources, and Organization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ajohnson</dc:creator>
  <cp:lastModifiedBy>Johnson, Ashley</cp:lastModifiedBy>
  <cp:revision>13</cp:revision>
  <dcterms:modified xsi:type="dcterms:W3CDTF">2022-08-06T00:29:24Z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0x010100D43519AF5F504540A2158292A6342DAE</vt:lpwstr>
  </property>
</Properties>
</file>